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76" r:id="rId2"/>
    <p:sldId id="279" r:id="rId3"/>
    <p:sldId id="275" r:id="rId4"/>
    <p:sldId id="269" r:id="rId5"/>
    <p:sldId id="280" r:id="rId6"/>
    <p:sldId id="310" r:id="rId7"/>
    <p:sldId id="281" r:id="rId8"/>
    <p:sldId id="282" r:id="rId9"/>
    <p:sldId id="283" r:id="rId10"/>
    <p:sldId id="284" r:id="rId11"/>
    <p:sldId id="285" r:id="rId12"/>
    <p:sldId id="307" r:id="rId13"/>
    <p:sldId id="286" r:id="rId14"/>
    <p:sldId id="287" r:id="rId15"/>
    <p:sldId id="308" r:id="rId16"/>
    <p:sldId id="299" r:id="rId17"/>
    <p:sldId id="312" r:id="rId18"/>
    <p:sldId id="346" r:id="rId19"/>
    <p:sldId id="347" r:id="rId20"/>
    <p:sldId id="313" r:id="rId21"/>
    <p:sldId id="314" r:id="rId22"/>
    <p:sldId id="316" r:id="rId23"/>
    <p:sldId id="317" r:id="rId24"/>
    <p:sldId id="319" r:id="rId25"/>
    <p:sldId id="320" r:id="rId26"/>
    <p:sldId id="321" r:id="rId27"/>
    <p:sldId id="322" r:id="rId28"/>
    <p:sldId id="323" r:id="rId29"/>
    <p:sldId id="324" r:id="rId30"/>
    <p:sldId id="311" r:id="rId31"/>
    <p:sldId id="325" r:id="rId32"/>
    <p:sldId id="326" r:id="rId33"/>
    <p:sldId id="330" r:id="rId34"/>
    <p:sldId id="335" r:id="rId35"/>
    <p:sldId id="336" r:id="rId36"/>
    <p:sldId id="337" r:id="rId37"/>
    <p:sldId id="331" r:id="rId38"/>
    <p:sldId id="333" r:id="rId39"/>
    <p:sldId id="334" r:id="rId40"/>
    <p:sldId id="327" r:id="rId41"/>
    <p:sldId id="328" r:id="rId42"/>
    <p:sldId id="329" r:id="rId43"/>
    <p:sldId id="338" r:id="rId44"/>
    <p:sldId id="339" r:id="rId45"/>
    <p:sldId id="341" r:id="rId46"/>
    <p:sldId id="342" r:id="rId47"/>
    <p:sldId id="343" r:id="rId48"/>
    <p:sldId id="345" r:id="rId49"/>
    <p:sldId id="344" r:id="rId50"/>
    <p:sldId id="268" r:id="rId51"/>
  </p:sldIdLst>
  <p:sldSz cx="9610725" cy="5403850"/>
  <p:notesSz cx="6858000" cy="9144000"/>
  <p:defaultTextStyle>
    <a:defPPr>
      <a:defRPr lang="zh-CN"/>
    </a:defPPr>
    <a:lvl1pPr marL="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36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073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109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146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0182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6219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22555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82920" algn="l" defTabSz="3603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2">
          <p15:clr>
            <a:srgbClr val="A4A3A4"/>
          </p15:clr>
        </p15:guide>
        <p15:guide id="2" pos="30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406"/>
    <a:srgbClr val="F7AC25"/>
    <a:srgbClr val="FF7900"/>
    <a:srgbClr val="FFC91D"/>
    <a:srgbClr val="F9970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5714" autoAdjust="0"/>
  </p:normalViewPr>
  <p:slideViewPr>
    <p:cSldViewPr snapToGrid="0" snapToObjects="1">
      <p:cViewPr varScale="1">
        <p:scale>
          <a:sx n="101" d="100"/>
          <a:sy n="101" d="100"/>
        </p:scale>
        <p:origin x="1117" y="60"/>
      </p:cViewPr>
      <p:guideLst>
        <p:guide orient="horz" pos="1702"/>
        <p:guide pos="30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76FD-0F8C-4D72-8B67-633D1076A0DF}" type="datetimeFigureOut">
              <a:rPr lang="zh-CN" altLang="en-US" smtClean="0"/>
              <a:pPr/>
              <a:t>2017/11/29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B9560-D3D1-482E-83D1-C56490B3D0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9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 smtClean="0"/>
              <a:t>AMPLab</a:t>
            </a:r>
            <a:r>
              <a:rPr lang="en-US" altLang="zh-CN" baseline="0" dirty="0" smtClean="0"/>
              <a:t>   2009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2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Local[N] client cluster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41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6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9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41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1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MR: 1+1=2  2+1=3</a:t>
            </a:r>
          </a:p>
          <a:p>
            <a:r>
              <a:rPr lang="en-US" altLang="zh-CN" dirty="0" smtClean="0"/>
              <a:t>1+1+1 pipeline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786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78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、在客户端通过</a:t>
            </a:r>
            <a:r>
              <a:rPr lang="en-US" altLang="zh-CN" dirty="0" smtClean="0"/>
              <a:t>Spark-submit</a:t>
            </a:r>
            <a:r>
              <a:rPr lang="zh-CN" altLang="en-US" dirty="0" smtClean="0"/>
              <a:t>提交一个</a:t>
            </a:r>
            <a:r>
              <a:rPr lang="en-US" altLang="zh-CN" dirty="0" smtClean="0"/>
              <a:t>Application</a:t>
            </a:r>
          </a:p>
          <a:p>
            <a:r>
              <a:rPr lang="en-US" altLang="zh-CN" dirty="0" smtClean="0"/>
              <a:t>                2</a:t>
            </a:r>
            <a:r>
              <a:rPr lang="zh-CN" altLang="en-US" dirty="0" smtClean="0"/>
              <a:t>、在客户端上启动一个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进程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启动完成后，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会向</a:t>
            </a:r>
            <a:r>
              <a:rPr lang="en-US" altLang="zh-CN" dirty="0" smtClean="0"/>
              <a:t>RS(</a:t>
            </a:r>
            <a:r>
              <a:rPr lang="en-US" altLang="zh-CN" dirty="0" err="1" smtClean="0"/>
              <a:t>ResourceManager</a:t>
            </a:r>
            <a:r>
              <a:rPr lang="en-US" altLang="zh-CN" dirty="0" smtClean="0"/>
              <a:t>)</a:t>
            </a:r>
            <a:r>
              <a:rPr lang="zh-CN" altLang="en-US" dirty="0" smtClean="0"/>
              <a:t>发送请求（给我找一台</a:t>
            </a:r>
            <a:r>
              <a:rPr lang="en-US" altLang="zh-CN" dirty="0" smtClean="0"/>
              <a:t>NM</a:t>
            </a:r>
            <a:r>
              <a:rPr lang="zh-CN" altLang="en-US" dirty="0" smtClean="0"/>
              <a:t>，我要启动</a:t>
            </a:r>
            <a:r>
              <a:rPr lang="en-US" altLang="zh-CN" dirty="0" smtClean="0"/>
              <a:t>AM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RS</a:t>
            </a:r>
            <a:r>
              <a:rPr lang="zh-CN" altLang="en-US" dirty="0" smtClean="0"/>
              <a:t>接受到了请求，找到某一台</a:t>
            </a:r>
            <a:r>
              <a:rPr lang="en-US" altLang="zh-CN" dirty="0" smtClean="0"/>
              <a:t>NM</a:t>
            </a:r>
            <a:r>
              <a:rPr lang="zh-CN" altLang="en-US" dirty="0" smtClean="0"/>
              <a:t>了，</a:t>
            </a:r>
            <a:r>
              <a:rPr lang="en-US" altLang="zh-CN" dirty="0" smtClean="0"/>
              <a:t>RS</a:t>
            </a:r>
            <a:r>
              <a:rPr lang="zh-CN" altLang="en-US" dirty="0" smtClean="0"/>
              <a:t>会向</a:t>
            </a:r>
            <a:r>
              <a:rPr lang="en-US" altLang="zh-CN" dirty="0" smtClean="0"/>
              <a:t>NM</a:t>
            </a:r>
            <a:r>
              <a:rPr lang="zh-CN" altLang="en-US" dirty="0" smtClean="0"/>
              <a:t>进程发送一条消息（给我启动一个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容器，我要启动</a:t>
            </a:r>
            <a:r>
              <a:rPr lang="en-US" altLang="zh-CN" dirty="0" smtClean="0"/>
              <a:t>AM</a:t>
            </a:r>
            <a:r>
              <a:rPr lang="zh-CN" altLang="en-US" dirty="0" smtClean="0"/>
              <a:t>进程）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AM</a:t>
            </a:r>
            <a:r>
              <a:rPr lang="zh-CN" altLang="en-US" dirty="0" smtClean="0"/>
              <a:t>已经启动了，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会向</a:t>
            </a:r>
            <a:r>
              <a:rPr lang="en-US" altLang="zh-CN" dirty="0" smtClean="0"/>
              <a:t>RS</a:t>
            </a:r>
            <a:r>
              <a:rPr lang="zh-CN" altLang="en-US" dirty="0" smtClean="0"/>
              <a:t>发送请求（给我一批资源，我要运行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RS</a:t>
            </a:r>
            <a:r>
              <a:rPr lang="zh-CN" altLang="en-US" dirty="0" smtClean="0"/>
              <a:t>接受了请求，给他找了一批</a:t>
            </a:r>
            <a:r>
              <a:rPr lang="en-US" altLang="zh-CN" dirty="0" smtClean="0"/>
              <a:t>NM</a:t>
            </a:r>
            <a:r>
              <a:rPr lang="zh-CN" altLang="en-US" dirty="0" smtClean="0"/>
              <a:t>返回给</a:t>
            </a:r>
            <a:r>
              <a:rPr lang="en-US" altLang="zh-CN" dirty="0" smtClean="0"/>
              <a:t>AM</a:t>
            </a:r>
          </a:p>
          <a:p>
            <a:r>
              <a:rPr lang="en-US" altLang="zh-CN" dirty="0" smtClean="0"/>
              <a:t>                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AM</a:t>
            </a:r>
            <a:r>
              <a:rPr lang="zh-CN" altLang="en-US" dirty="0" smtClean="0"/>
              <a:t>会向这一批</a:t>
            </a:r>
            <a:r>
              <a:rPr lang="en-US" altLang="zh-CN" dirty="0" smtClean="0"/>
              <a:t>NM</a:t>
            </a:r>
            <a:r>
              <a:rPr lang="zh-CN" altLang="en-US" dirty="0" smtClean="0"/>
              <a:t>发送消息（你给我启动一个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，我要启动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会反向注册给客户端里启动的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进程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就有了一批计算进程</a:t>
            </a:r>
            <a:r>
              <a:rPr lang="en-US" altLang="zh-CN" dirty="0" smtClean="0"/>
              <a:t>(Executor)</a:t>
            </a:r>
          </a:p>
          <a:p>
            <a:r>
              <a:rPr lang="en-US" altLang="zh-CN" dirty="0" smtClean="0"/>
              <a:t>                10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就可以发送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到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里面去执行了。</a:t>
            </a:r>
          </a:p>
          <a:p>
            <a:r>
              <a:rPr lang="zh-CN" altLang="en-US" dirty="0" smtClean="0"/>
              <a:t>            总结：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AM</a:t>
            </a:r>
            <a:r>
              <a:rPr lang="zh-CN" altLang="en-US" dirty="0" smtClean="0"/>
              <a:t>的作用</a:t>
            </a:r>
          </a:p>
          <a:p>
            <a:r>
              <a:rPr lang="zh-CN" altLang="en-US" dirty="0" smtClean="0"/>
              <a:t>                    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）为当前的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申请资源</a:t>
            </a:r>
          </a:p>
          <a:p>
            <a:r>
              <a:rPr lang="zh-CN" altLang="en-US" dirty="0" smtClean="0"/>
              <a:t>                    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）给</a:t>
            </a:r>
            <a:r>
              <a:rPr lang="en-US" altLang="zh-CN" dirty="0" smtClean="0"/>
              <a:t>NM</a:t>
            </a:r>
            <a:r>
              <a:rPr lang="zh-CN" altLang="en-US" dirty="0" smtClean="0"/>
              <a:t>发送消息，</a:t>
            </a:r>
            <a:r>
              <a:rPr lang="en-US" altLang="zh-CN" dirty="0" smtClean="0"/>
              <a:t>NM</a:t>
            </a:r>
            <a:r>
              <a:rPr lang="zh-CN" altLang="en-US" dirty="0" smtClean="0"/>
              <a:t>启动</a:t>
            </a:r>
            <a:r>
              <a:rPr lang="en-US" altLang="zh-CN" dirty="0" smtClean="0"/>
              <a:t>Container(</a:t>
            </a:r>
            <a:r>
              <a:rPr lang="zh-CN" altLang="en-US" dirty="0" smtClean="0"/>
              <a:t>一组计算资源的单位</a:t>
            </a:r>
            <a:r>
              <a:rPr lang="en-US" altLang="zh-CN" dirty="0" smtClean="0"/>
              <a:t>)Executor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16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925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51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分布式数据容器</a:t>
            </a:r>
            <a:endParaRPr lang="en-US" altLang="zh-CN" dirty="0" smtClean="0"/>
          </a:p>
          <a:p>
            <a:r>
              <a:rPr lang="zh-CN" altLang="en-US" dirty="0" smtClean="0"/>
              <a:t>数据库二维表格</a:t>
            </a:r>
            <a:endParaRPr lang="en-US" altLang="zh-CN" dirty="0" smtClean="0"/>
          </a:p>
          <a:p>
            <a:r>
              <a:rPr lang="zh-CN" altLang="en-US" dirty="0" smtClean="0"/>
              <a:t>支持查询原生</a:t>
            </a:r>
            <a:r>
              <a:rPr lang="en-US" altLang="zh-CN" dirty="0" smtClean="0"/>
              <a:t>RDD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658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30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439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042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999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57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45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5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 smtClean="0"/>
              <a:t>CountVectorizer</a:t>
            </a:r>
            <a:r>
              <a:rPr lang="en-US" altLang="zh-CN" dirty="0" smtClean="0"/>
              <a:t>  </a:t>
            </a:r>
            <a:r>
              <a:rPr lang="zh-CN" altLang="en-US" dirty="0" smtClean="0"/>
              <a:t>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构建一个基于术语计数的简单语料库描述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索引计数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668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71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47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503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947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612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53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107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-</a:t>
            </a:r>
            <a:r>
              <a:rPr lang="en-US" altLang="zh-CN" dirty="0" err="1" smtClean="0"/>
              <a:t>cbow</a:t>
            </a:r>
            <a:r>
              <a:rPr lang="en-US" altLang="zh-CN" dirty="0" smtClean="0"/>
              <a:t> 0 </a:t>
            </a:r>
            <a:r>
              <a:rPr lang="zh-CN" altLang="en-US" dirty="0" smtClean="0"/>
              <a:t>表示不使用</a:t>
            </a:r>
            <a:r>
              <a:rPr lang="en-US" altLang="zh-CN" dirty="0" err="1" smtClean="0"/>
              <a:t>cbow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(</a:t>
            </a:r>
            <a:r>
              <a:rPr lang="zh-CN" altLang="en-US" dirty="0" smtClean="0"/>
              <a:t>从原始语句推测目标字词</a:t>
            </a:r>
            <a:r>
              <a:rPr lang="en-US" altLang="zh-CN" dirty="0" smtClean="0"/>
              <a:t>), </a:t>
            </a:r>
            <a:r>
              <a:rPr lang="zh-CN" altLang="en-US" dirty="0" smtClean="0"/>
              <a:t>适合小型数据场景</a:t>
            </a:r>
          </a:p>
          <a:p>
            <a:r>
              <a:rPr lang="zh-CN" altLang="en-US" dirty="0" smtClean="0"/>
              <a:t>        默认使用 </a:t>
            </a:r>
            <a:r>
              <a:rPr lang="en-US" altLang="zh-CN" dirty="0" smtClean="0"/>
              <a:t>Skip-Gram </a:t>
            </a:r>
            <a:r>
              <a:rPr lang="zh-CN" altLang="en-US" dirty="0" smtClean="0"/>
              <a:t>模式 </a:t>
            </a:r>
            <a:r>
              <a:rPr lang="en-US" altLang="zh-CN" dirty="0" smtClean="0"/>
              <a:t>(</a:t>
            </a:r>
            <a:r>
              <a:rPr lang="zh-CN" altLang="en-US" dirty="0" smtClean="0"/>
              <a:t>从目标字词推测出原始语句</a:t>
            </a:r>
            <a:r>
              <a:rPr lang="en-US" altLang="zh-CN" dirty="0" smtClean="0"/>
              <a:t>),  </a:t>
            </a:r>
            <a:r>
              <a:rPr lang="zh-CN" altLang="en-US" dirty="0" smtClean="0"/>
              <a:t>适合大型预料场景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-window 5 </a:t>
            </a:r>
            <a:r>
              <a:rPr lang="zh-CN" altLang="en-US" dirty="0" smtClean="0"/>
              <a:t>表示滑窗尺寸为 </a:t>
            </a:r>
            <a:r>
              <a:rPr lang="en-US" altLang="zh-CN" dirty="0" smtClean="0"/>
              <a:t>3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例子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    Hangzhou is a nice city</a:t>
            </a:r>
          </a:p>
          <a:p>
            <a:r>
              <a:rPr lang="en-US" altLang="zh-CN" dirty="0" smtClean="0"/>
              <a:t>	CBOW</a:t>
            </a:r>
            <a:r>
              <a:rPr lang="zh-CN" altLang="en-US" dirty="0" smtClean="0"/>
              <a:t>可以制造的映射关系为：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Hangzhou,a</a:t>
            </a:r>
            <a:r>
              <a:rPr lang="en-US" altLang="zh-CN" dirty="0" smtClean="0"/>
              <a:t>]—&gt;is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is,nice</a:t>
            </a:r>
            <a:r>
              <a:rPr lang="en-US" altLang="zh-CN" dirty="0" smtClean="0"/>
              <a:t>]—&gt;a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a,city</a:t>
            </a:r>
            <a:r>
              <a:rPr lang="en-US" altLang="zh-CN" dirty="0" smtClean="0"/>
              <a:t>]—&gt;nice </a:t>
            </a:r>
          </a:p>
          <a:p>
            <a:r>
              <a:rPr lang="en-US" altLang="zh-CN" dirty="0" smtClean="0"/>
              <a:t>	Skip-Gram</a:t>
            </a:r>
            <a:r>
              <a:rPr lang="zh-CN" altLang="en-US" dirty="0" smtClean="0"/>
              <a:t>可以制造的映射关系为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is,Hangzhou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is,a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a,is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a,nice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nice,a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nice,city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-binary 0  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指的是结果二进制存储，为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是普通存储（普通存储的时候是可以打开看到词语和对应的向量的）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-</a:t>
            </a:r>
            <a:r>
              <a:rPr lang="en-US" altLang="zh-CN" dirty="0" err="1" smtClean="0"/>
              <a:t>sampe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指的是采样的阈值，如果一个词语在训练样本中出现的频率越大，那么就越会被采样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–min-count  </a:t>
            </a:r>
            <a:r>
              <a:rPr lang="zh-CN" altLang="en-US" dirty="0" smtClean="0"/>
              <a:t>设置最低频率，默认是</a:t>
            </a:r>
            <a:r>
              <a:rPr lang="en-US" altLang="zh-CN" dirty="0" smtClean="0"/>
              <a:t>5 (</a:t>
            </a:r>
            <a:r>
              <a:rPr lang="zh-CN" altLang="en-US" dirty="0" smtClean="0"/>
              <a:t>貌似只能在程序中设置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580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554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721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909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06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6079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761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082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308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338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777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08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30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3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4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9560-D3D1-482E-83D1-C56490B3D0D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3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0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5245201"/>
            <a:ext cx="9636603" cy="16737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82" y="36965"/>
            <a:ext cx="858637" cy="41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6" y="80095"/>
            <a:ext cx="763233" cy="3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5" y="152862"/>
            <a:ext cx="741201" cy="2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21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67776" y="180128"/>
            <a:ext cx="2162413" cy="38427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80536" y="180128"/>
            <a:ext cx="6327061" cy="38427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8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377"/>
            <a:ext cx="9610725" cy="16737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82" y="36965"/>
            <a:ext cx="858637" cy="41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06" y="80095"/>
            <a:ext cx="763233" cy="3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5" y="152862"/>
            <a:ext cx="741201" cy="2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39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9182" y="3472477"/>
            <a:ext cx="8169116" cy="107326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9182" y="2290382"/>
            <a:ext cx="8169116" cy="1182092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0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2073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8109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41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0182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6219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225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8829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25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0536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85452" y="1050750"/>
            <a:ext cx="4244737" cy="297211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47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6" y="1209612"/>
            <a:ext cx="4246406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536" y="1713721"/>
            <a:ext cx="4246406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82117" y="1209612"/>
            <a:ext cx="4248074" cy="50411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0365" indent="0">
              <a:buNone/>
              <a:defRPr sz="1600" b="1"/>
            </a:lvl2pPr>
            <a:lvl3pPr marL="720730" indent="0">
              <a:buNone/>
              <a:defRPr sz="1400" b="1"/>
            </a:lvl3pPr>
            <a:lvl4pPr marL="1081095" indent="0">
              <a:buNone/>
              <a:defRPr sz="1300" b="1"/>
            </a:lvl4pPr>
            <a:lvl5pPr marL="1441460" indent="0">
              <a:buNone/>
              <a:defRPr sz="1300" b="1"/>
            </a:lvl5pPr>
            <a:lvl6pPr marL="1801825" indent="0">
              <a:buNone/>
              <a:defRPr sz="1300" b="1"/>
            </a:lvl6pPr>
            <a:lvl7pPr marL="2162190" indent="0">
              <a:buNone/>
              <a:defRPr sz="1300" b="1"/>
            </a:lvl7pPr>
            <a:lvl8pPr marL="2522555" indent="0">
              <a:buNone/>
              <a:defRPr sz="1300" b="1"/>
            </a:lvl8pPr>
            <a:lvl9pPr marL="2882920" indent="0">
              <a:buNone/>
              <a:defRPr sz="13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82117" y="1713721"/>
            <a:ext cx="4248074" cy="311346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0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7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7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40" y="215155"/>
            <a:ext cx="3161862" cy="91565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7527" y="215156"/>
            <a:ext cx="5372662" cy="461203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0540" y="1130808"/>
            <a:ext cx="3161862" cy="3696384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87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3771" y="3782696"/>
            <a:ext cx="5766435" cy="446569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83771" y="482844"/>
            <a:ext cx="5766435" cy="3242310"/>
          </a:xfrm>
        </p:spPr>
        <p:txBody>
          <a:bodyPr/>
          <a:lstStyle>
            <a:lvl1pPr marL="0" indent="0">
              <a:buNone/>
              <a:defRPr sz="2500"/>
            </a:lvl1pPr>
            <a:lvl2pPr marL="360365" indent="0">
              <a:buNone/>
              <a:defRPr sz="2200"/>
            </a:lvl2pPr>
            <a:lvl3pPr marL="720730" indent="0">
              <a:buNone/>
              <a:defRPr sz="1900"/>
            </a:lvl3pPr>
            <a:lvl4pPr marL="1081095" indent="0">
              <a:buNone/>
              <a:defRPr sz="1600"/>
            </a:lvl4pPr>
            <a:lvl5pPr marL="1441460" indent="0">
              <a:buNone/>
              <a:defRPr sz="1600"/>
            </a:lvl5pPr>
            <a:lvl6pPr marL="1801825" indent="0">
              <a:buNone/>
              <a:defRPr sz="1600"/>
            </a:lvl6pPr>
            <a:lvl7pPr marL="2162190" indent="0">
              <a:buNone/>
              <a:defRPr sz="1600"/>
            </a:lvl7pPr>
            <a:lvl8pPr marL="2522555" indent="0">
              <a:buNone/>
              <a:defRPr sz="1600"/>
            </a:lvl8pPr>
            <a:lvl9pPr marL="2882920" indent="0">
              <a:buNone/>
              <a:defRPr sz="16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83771" y="4229265"/>
            <a:ext cx="5766435" cy="634201"/>
          </a:xfrm>
        </p:spPr>
        <p:txBody>
          <a:bodyPr/>
          <a:lstStyle>
            <a:lvl1pPr marL="0" indent="0">
              <a:buNone/>
              <a:defRPr sz="1100"/>
            </a:lvl1pPr>
            <a:lvl2pPr marL="360365" indent="0">
              <a:buNone/>
              <a:defRPr sz="900"/>
            </a:lvl2pPr>
            <a:lvl3pPr marL="720730" indent="0">
              <a:buNone/>
              <a:defRPr sz="800"/>
            </a:lvl3pPr>
            <a:lvl4pPr marL="1081095" indent="0">
              <a:buNone/>
              <a:defRPr sz="700"/>
            </a:lvl4pPr>
            <a:lvl5pPr marL="1441460" indent="0">
              <a:buNone/>
              <a:defRPr sz="700"/>
            </a:lvl5pPr>
            <a:lvl6pPr marL="1801825" indent="0">
              <a:buNone/>
              <a:defRPr sz="700"/>
            </a:lvl6pPr>
            <a:lvl7pPr marL="2162190" indent="0">
              <a:buNone/>
              <a:defRPr sz="700"/>
            </a:lvl7pPr>
            <a:lvl8pPr marL="2522555" indent="0">
              <a:buNone/>
              <a:defRPr sz="700"/>
            </a:lvl8pPr>
            <a:lvl9pPr marL="2882920" indent="0">
              <a:buNone/>
              <a:defRPr sz="7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71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0537" y="216405"/>
            <a:ext cx="8649653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537" y="1260899"/>
            <a:ext cx="8649653" cy="3566291"/>
          </a:xfrm>
          <a:prstGeom prst="rect">
            <a:avLst/>
          </a:prstGeom>
        </p:spPr>
        <p:txBody>
          <a:bodyPr vert="horz" lIns="72073" tIns="36037" rIns="72073" bIns="36037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80537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D92DE-85B5-C741-BAD5-392C3C3DC931}" type="datetimeFigureOut">
              <a:rPr kumimoji="1" lang="zh-CN" altLang="en-US" smtClean="0"/>
              <a:pPr/>
              <a:t>2017/11/29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3665" y="5008570"/>
            <a:ext cx="3043397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87688" y="5008570"/>
            <a:ext cx="2242502" cy="287705"/>
          </a:xfrm>
          <a:prstGeom prst="rect">
            <a:avLst/>
          </a:prstGeom>
        </p:spPr>
        <p:txBody>
          <a:bodyPr vert="horz" lIns="72073" tIns="36037" rIns="72073" bIns="36037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B100-A299-2843-B398-19B4124BAC4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86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360365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274" indent="-270274" algn="l" defTabSz="36036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5593" indent="-225228" algn="l" defTabSz="360365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00913" indent="-180183" algn="l" defTabSz="360365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278" indent="-180183" algn="l" defTabSz="36036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1643" indent="-180183" algn="l" defTabSz="36036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200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4237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02738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63103" indent="-180183" algn="l" defTabSz="36036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3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9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146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0182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219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22555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82920" algn="l" defTabSz="3603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9525" y="-19051"/>
            <a:ext cx="9674852" cy="542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4"/>
          <p:cNvSpPr txBox="1"/>
          <p:nvPr/>
        </p:nvSpPr>
        <p:spPr bwMode="auto">
          <a:xfrm>
            <a:off x="8654176" y="-47626"/>
            <a:ext cx="9909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endParaRPr lang="zh-CN" altLang="en-US" sz="4000" b="1" kern="1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60373" y="547126"/>
            <a:ext cx="7331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文本框 4"/>
          <p:cNvSpPr txBox="1"/>
          <p:nvPr/>
        </p:nvSpPr>
        <p:spPr bwMode="auto">
          <a:xfrm>
            <a:off x="8660144" y="586103"/>
            <a:ext cx="915635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5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聚米络共未来</a:t>
            </a:r>
            <a:endParaRPr lang="zh-CN" altLang="en-US" sz="95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381260" y="923939"/>
            <a:ext cx="1053382" cy="1053382"/>
          </a:xfrm>
          <a:prstGeom prst="ellipse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28" y="1163839"/>
            <a:ext cx="508533" cy="5632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105514"/>
            <a:ext cx="9680633" cy="863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525" y="3942272"/>
            <a:ext cx="9680633" cy="1461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1576924" y="3745527"/>
            <a:ext cx="6326416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 err="1" smtClean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Melot</a:t>
            </a:r>
            <a:r>
              <a:rPr kumimoji="1" lang="zh-CN" altLang="en-US" sz="3600" b="1" dirty="0" smtClean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数据中心分享</a:t>
            </a:r>
            <a:endParaRPr kumimoji="1" lang="zh-CN" altLang="en-US" sz="3600" b="1" dirty="0">
              <a:solidFill>
                <a:srgbClr val="F7A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848923" y="4563744"/>
            <a:ext cx="5782419" cy="460720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2" y="3452774"/>
            <a:ext cx="3094640" cy="1944197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2915728" y="1450630"/>
            <a:ext cx="138022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509403" y="1450630"/>
            <a:ext cx="138022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39" y="1951098"/>
            <a:ext cx="2335456" cy="14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MapReduce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906" y="940285"/>
            <a:ext cx="74890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zh-CN" sz="1200" dirty="0" smtClean="0"/>
          </a:p>
          <a:p>
            <a:pPr marL="342900" indent="-342900"/>
            <a:endParaRPr lang="en-US" sz="12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6" y="1122399"/>
            <a:ext cx="7755368" cy="36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5" y="95100"/>
            <a:ext cx="6328125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MapReduce 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拓展应用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(</a:t>
            </a:r>
            <a:r>
              <a:rPr lang="zh-CN" altLang="en-US" sz="2000" dirty="0"/>
              <a:t>社交</a:t>
            </a:r>
            <a:r>
              <a:rPr lang="zh-CN" altLang="en-US" sz="2000" dirty="0" smtClean="0"/>
              <a:t>推荐系统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)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4914" y="876531"/>
            <a:ext cx="5220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905" y="876531"/>
            <a:ext cx="6219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社交用户关系图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914" y="1202910"/>
            <a:ext cx="6185513" cy="38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1237" y="11409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15251" y="123196"/>
            <a:ext cx="5474970" cy="845185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vs MapReduce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6" y="1140903"/>
            <a:ext cx="8868786" cy="283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vs MapReduce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16" y="847685"/>
            <a:ext cx="7000328" cy="42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运行模式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240943"/>
            <a:ext cx="63307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000" dirty="0" smtClean="0"/>
              <a:t>Local 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 smtClean="0"/>
              <a:t>Standalone 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 smtClean="0"/>
              <a:t>Yarn 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 err="1"/>
              <a:t>Mesos</a:t>
            </a:r>
            <a:endParaRPr lang="en-US" altLang="zh-CN" sz="2000" dirty="0" smtClean="0"/>
          </a:p>
          <a:p>
            <a:r>
              <a:rPr lang="en-US" altLang="zh-CN" dirty="0" smtClean="0"/>
              <a:t>     </a:t>
            </a:r>
          </a:p>
          <a:p>
            <a:pPr lvl="0"/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00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架构基本组件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6330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6" y="940285"/>
            <a:ext cx="7000890" cy="39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3065968" y="423915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核心</a:t>
            </a:r>
            <a:endParaRPr kumimoji="1"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6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>
                <a:solidFill>
                  <a:srgbClr val="FFC000"/>
                </a:solidFill>
                <a:latin typeface="微软雅黑" panose="020B0503020204020204" pitchFamily="34" charset="-122"/>
              </a:rPr>
              <a:t>2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65968" y="1451459"/>
            <a:ext cx="633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" indent="0">
              <a:buFontTx/>
              <a:buNone/>
            </a:pPr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 smtClean="0"/>
              <a:t>）</a:t>
            </a:r>
            <a:r>
              <a:rPr lang="en-US" altLang="zh-CN" noProof="1" smtClean="0"/>
              <a:t>Spark RDD</a:t>
            </a:r>
          </a:p>
          <a:p>
            <a:pPr marL="635" indent="0">
              <a:buFontTx/>
              <a:buNone/>
            </a:pPr>
            <a:r>
              <a:rPr lang="zh-CN" altLang="en-US" noProof="1" smtClean="0"/>
              <a:t>（</a:t>
            </a:r>
            <a:r>
              <a:rPr lang="en-US" altLang="zh-CN" noProof="1" smtClean="0"/>
              <a:t>2</a:t>
            </a:r>
            <a:r>
              <a:rPr lang="zh-CN" altLang="en-US" noProof="1" smtClean="0"/>
              <a:t>）集群架构与调度</a:t>
            </a:r>
            <a:endParaRPr lang="en-US" altLang="zh-CN" noProof="1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635" indent="0">
              <a:buFontTx/>
              <a:buNone/>
            </a:pPr>
            <a:r>
              <a:rPr lang="zh-CN" altLang="en-US" noProof="1" smtClean="0">
                <a:sym typeface="微软雅黑" panose="020B0503020204020204" pitchFamily="34" charset="-122"/>
              </a:rPr>
              <a:t>（</a:t>
            </a:r>
            <a:r>
              <a:rPr lang="en-US" altLang="zh-CN" noProof="1" smtClean="0">
                <a:sym typeface="微软雅黑" panose="020B0503020204020204" pitchFamily="34" charset="-122"/>
              </a:rPr>
              <a:t>3</a:t>
            </a:r>
            <a:r>
              <a:rPr lang="zh-CN" altLang="en-US" noProof="1" smtClean="0">
                <a:sym typeface="微软雅黑" panose="020B0503020204020204" pitchFamily="34" charset="-122"/>
              </a:rPr>
              <a:t>）任务调度与资源调度</a:t>
            </a:r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0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RDD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4" y="1339853"/>
            <a:ext cx="7918562" cy="3645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8424" y="982621"/>
            <a:ext cx="722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五大特性</a:t>
            </a:r>
            <a:r>
              <a:rPr lang="en-US" altLang="zh-CN" dirty="0" smtClean="0"/>
              <a:t>;  </a:t>
            </a:r>
            <a:r>
              <a:rPr lang="zh-CN" altLang="en-US" dirty="0" smtClean="0"/>
              <a:t>五种数据本地化级别</a:t>
            </a:r>
            <a:r>
              <a:rPr lang="en-US" altLang="zh-CN" dirty="0" smtClean="0"/>
              <a:t>;  </a:t>
            </a:r>
            <a:r>
              <a:rPr lang="zh-CN" altLang="en-US" dirty="0" smtClean="0"/>
              <a:t>三种持久化级别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1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RDD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424" y="982621"/>
            <a:ext cx="722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Driver: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505" y="1399115"/>
            <a:ext cx="6148178" cy="33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RDD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424" y="982621"/>
            <a:ext cx="722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宽窄依赖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03" y="982621"/>
            <a:ext cx="4897382" cy="36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7" y="-19051"/>
            <a:ext cx="9645153" cy="54038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4831" y="-19051"/>
            <a:ext cx="9641358" cy="5422900"/>
          </a:xfrm>
          <a:prstGeom prst="rect">
            <a:avLst/>
          </a:prstGeom>
          <a:gradFill>
            <a:gsLst>
              <a:gs pos="0">
                <a:schemeClr val="tx1">
                  <a:alpha val="92000"/>
                </a:schemeClr>
              </a:gs>
              <a:gs pos="79000">
                <a:schemeClr val="tx1">
                  <a:alpha val="33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4"/>
          <p:cNvSpPr txBox="1"/>
          <p:nvPr/>
        </p:nvSpPr>
        <p:spPr bwMode="auto">
          <a:xfrm>
            <a:off x="8654176" y="-47626"/>
            <a:ext cx="99097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 smtClean="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endParaRPr lang="zh-CN" altLang="en-US" sz="4000" b="1" kern="100" dirty="0">
              <a:solidFill>
                <a:srgbClr val="F9C206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60373" y="547126"/>
            <a:ext cx="7331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文本框 4"/>
          <p:cNvSpPr txBox="1"/>
          <p:nvPr/>
        </p:nvSpPr>
        <p:spPr bwMode="auto">
          <a:xfrm>
            <a:off x="8660144" y="586103"/>
            <a:ext cx="915635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5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聚米络共未来</a:t>
            </a:r>
            <a:endParaRPr lang="zh-CN" altLang="en-US" sz="95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9525" y="3942272"/>
            <a:ext cx="9644249" cy="1461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1576924" y="3745527"/>
            <a:ext cx="6326416" cy="900642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b="1" dirty="0" smtClean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3600" b="1" dirty="0" smtClean="0">
                <a:solidFill>
                  <a:srgbClr val="F7A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分享</a:t>
            </a:r>
            <a:endParaRPr kumimoji="1" lang="en-US" altLang="zh-CN" sz="3600" b="1" dirty="0">
              <a:solidFill>
                <a:srgbClr val="F7A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848923" y="4572370"/>
            <a:ext cx="5782419" cy="460720"/>
          </a:xfrm>
          <a:prstGeom prst="rect">
            <a:avLst/>
          </a:prstGeom>
        </p:spPr>
        <p:txBody>
          <a:bodyPr vert="horz" lIns="72073" tIns="36037" rIns="72073" bIns="36037" rtlCol="0" anchor="ctr">
            <a:no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       </a:t>
            </a:r>
          </a:p>
          <a:p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                                    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数据中心 石金普</a:t>
            </a:r>
            <a:endParaRPr kumimoji="1"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53" y="3440602"/>
            <a:ext cx="3094640" cy="19441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40" y="3105514"/>
            <a:ext cx="9680633" cy="86352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4381260" y="932565"/>
            <a:ext cx="1053382" cy="1053382"/>
          </a:xfrm>
          <a:prstGeom prst="ellipse">
            <a:avLst/>
          </a:prstGeom>
          <a:noFill/>
          <a:ln w="444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28" y="1172465"/>
            <a:ext cx="508533" cy="563298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2915728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09403" y="1450630"/>
            <a:ext cx="1380224" cy="0"/>
          </a:xfrm>
          <a:prstGeom prst="line">
            <a:avLst/>
          </a:prstGeom>
          <a:ln w="3175">
            <a:solidFill>
              <a:srgbClr val="FAB406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7877" y="2543175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9730" y="2543174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4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3" y="2625675"/>
            <a:ext cx="298103" cy="262017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5463302" y="2549421"/>
            <a:ext cx="378563" cy="37856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集群架构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2. Spark on yarn :</a:t>
            </a:r>
          </a:p>
          <a:p>
            <a:pPr lvl="0"/>
            <a:endParaRPr lang="en-US" altLang="zh-CN" sz="2000" b="1" dirty="0" smtClean="0">
              <a:solidFill>
                <a:srgbClr val="000000"/>
              </a:solidFill>
              <a:latin typeface="+mn-ea"/>
              <a:sym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YARN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: (client/cluster)</a:t>
            </a:r>
          </a:p>
          <a:p>
            <a:endParaRPr lang="en-US" altLang="zh-CN" sz="1600" dirty="0">
              <a:solidFill>
                <a:srgbClr val="000000"/>
              </a:solidFill>
              <a:latin typeface="+mn-ea"/>
              <a:sym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ResourceManager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（进程）：资源管理的主节点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NodeManager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（进程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）    ：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资源管理的从节点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ApplicationMaster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：哪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一个计算框架想要在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YARN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上执行，必须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实现                    </a:t>
            </a:r>
            <a:endParaRPr lang="en-US" altLang="zh-CN" sz="1600" dirty="0" smtClean="0">
              <a:solidFill>
                <a:srgbClr val="000000"/>
              </a:solidFill>
              <a:latin typeface="+mn-ea"/>
              <a:sym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                      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ApplicationMaster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这个接口</a:t>
            </a:r>
            <a:endParaRPr lang="en-US" altLang="zh-CN" sz="1600" dirty="0">
              <a:solidFill>
                <a:srgbClr val="000000"/>
              </a:solidFill>
              <a:latin typeface="+mn-ea"/>
              <a:sym typeface="微软雅黑" panose="020B0503020204020204" pitchFamily="34" charset="-122"/>
            </a:endParaRPr>
          </a:p>
          <a:p>
            <a:pPr lvl="0"/>
            <a:endParaRPr lang="en-US" altLang="zh-CN" sz="1800" b="1" dirty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8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集群架构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31" y="768286"/>
            <a:ext cx="6382426" cy="4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集群架构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97" y="1240943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88" y="940285"/>
            <a:ext cx="7046971" cy="40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集群架构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005" y="940285"/>
            <a:ext cx="69805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提交任务到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集群中运行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$ </a:t>
            </a:r>
            <a:r>
              <a:rPr lang="en-US" altLang="zh-CN" dirty="0"/>
              <a:t>./bin/spark-submit --class </a:t>
            </a:r>
            <a:r>
              <a:rPr lang="en-US" altLang="zh-CN" dirty="0" err="1"/>
              <a:t>org.apache.spark.examples.SparkPi</a:t>
            </a:r>
            <a:r>
              <a:rPr lang="en-US" altLang="zh-CN" dirty="0"/>
              <a:t> \</a:t>
            </a:r>
          </a:p>
          <a:p>
            <a:r>
              <a:rPr lang="en-US" altLang="zh-CN" dirty="0"/>
              <a:t>    --</a:t>
            </a:r>
            <a:r>
              <a:rPr lang="en-US" altLang="zh-CN" dirty="0" smtClean="0"/>
              <a:t>master spark</a:t>
            </a:r>
            <a:r>
              <a:rPr lang="en-US" altLang="zh-CN" dirty="0"/>
              <a:t>://</a:t>
            </a:r>
            <a:r>
              <a:rPr lang="en-US" altLang="zh-CN" dirty="0" smtClean="0"/>
              <a:t>207.184.161.138:7077 \</a:t>
            </a:r>
            <a:endParaRPr lang="en-US" altLang="zh-CN" dirty="0"/>
          </a:p>
          <a:p>
            <a:r>
              <a:rPr lang="en-US" altLang="zh-CN" dirty="0"/>
              <a:t>    --deploy-mode cluster \</a:t>
            </a:r>
          </a:p>
          <a:p>
            <a:r>
              <a:rPr lang="en-US" altLang="zh-CN" dirty="0"/>
              <a:t>    --driver-memory </a:t>
            </a:r>
            <a:r>
              <a:rPr lang="en-US" altLang="zh-CN" dirty="0" smtClean="0"/>
              <a:t>1g </a:t>
            </a:r>
            <a:r>
              <a:rPr lang="en-US" altLang="zh-CN" dirty="0"/>
              <a:t>\</a:t>
            </a:r>
          </a:p>
          <a:p>
            <a:r>
              <a:rPr lang="en-US" altLang="zh-CN" dirty="0"/>
              <a:t>    --</a:t>
            </a:r>
            <a:r>
              <a:rPr lang="en-US" altLang="zh-CN" dirty="0">
                <a:solidFill>
                  <a:srgbClr val="FF0000"/>
                </a:solidFill>
              </a:rPr>
              <a:t>executor-memory</a:t>
            </a:r>
            <a:r>
              <a:rPr lang="en-US" altLang="zh-CN" dirty="0"/>
              <a:t> </a:t>
            </a:r>
            <a:r>
              <a:rPr lang="en-US" altLang="zh-CN" dirty="0" smtClean="0"/>
              <a:t>1g </a:t>
            </a:r>
            <a:r>
              <a:rPr lang="en-US" altLang="zh-CN" dirty="0"/>
              <a:t>\</a:t>
            </a:r>
          </a:p>
          <a:p>
            <a:r>
              <a:rPr lang="en-US" altLang="zh-CN" dirty="0"/>
              <a:t>    --</a:t>
            </a:r>
            <a:r>
              <a:rPr lang="en-US" altLang="zh-CN" dirty="0">
                <a:solidFill>
                  <a:srgbClr val="FF0000"/>
                </a:solidFill>
              </a:rPr>
              <a:t>executor-cores</a:t>
            </a:r>
            <a:r>
              <a:rPr lang="en-US" altLang="zh-CN" dirty="0"/>
              <a:t> </a:t>
            </a:r>
            <a:r>
              <a:rPr lang="en-US" altLang="zh-CN" dirty="0" smtClean="0"/>
              <a:t>2 \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--</a:t>
            </a:r>
            <a:r>
              <a:rPr lang="en-US" altLang="zh-CN" dirty="0" smtClean="0">
                <a:solidFill>
                  <a:srgbClr val="FF0000"/>
                </a:solidFill>
              </a:rPr>
              <a:t>total-executor-cores</a:t>
            </a:r>
            <a:r>
              <a:rPr lang="en-US" altLang="zh-CN" dirty="0" smtClean="0"/>
              <a:t> 10 \</a:t>
            </a:r>
            <a:endParaRPr lang="en-US" altLang="zh-CN" dirty="0"/>
          </a:p>
          <a:p>
            <a:r>
              <a:rPr lang="en-US" altLang="zh-CN" dirty="0" smtClean="0"/>
              <a:t>    lib/spark-examples</a:t>
            </a:r>
            <a:r>
              <a:rPr lang="en-US" altLang="zh-CN" dirty="0"/>
              <a:t>*.jar \</a:t>
            </a:r>
          </a:p>
          <a:p>
            <a:r>
              <a:rPr lang="en-US" altLang="zh-CN" dirty="0"/>
              <a:t>    </a:t>
            </a:r>
            <a:r>
              <a:rPr lang="en-US" altLang="zh-CN" dirty="0" smtClean="0"/>
              <a:t>10</a:t>
            </a:r>
          </a:p>
          <a:p>
            <a:endParaRPr lang="en-US" altLang="zh-CN" dirty="0"/>
          </a:p>
          <a:p>
            <a:r>
              <a:rPr lang="zh-CN" altLang="en-US" dirty="0" smtClean="0"/>
              <a:t>思考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1.  executor </a:t>
            </a:r>
            <a:r>
              <a:rPr lang="zh-CN" altLang="en-US" dirty="0" smtClean="0"/>
              <a:t>启动的个数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2.  </a:t>
            </a:r>
            <a:r>
              <a:rPr lang="zh-CN" altLang="en-US" dirty="0" smtClean="0"/>
              <a:t>默认情况下</a:t>
            </a:r>
            <a:r>
              <a:rPr lang="en-US" altLang="zh-CN" dirty="0" smtClean="0"/>
              <a:t>,Executor</a:t>
            </a:r>
            <a:r>
              <a:rPr lang="zh-CN" altLang="en-US" dirty="0" smtClean="0"/>
              <a:t>会在集群中分散启动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不利于数据本地化</a:t>
            </a:r>
            <a:r>
              <a:rPr lang="en-US" altLang="zh-CN" dirty="0" smtClean="0"/>
              <a:t>), </a:t>
            </a:r>
            <a:r>
              <a:rPr lang="zh-CN" altLang="en-US" dirty="0" smtClean="0"/>
              <a:t>如何优化</a:t>
            </a:r>
            <a:r>
              <a:rPr lang="en-US" altLang="zh-CN" dirty="0" smtClean="0"/>
              <a:t>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6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004" y="940285"/>
            <a:ext cx="8386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算子</a:t>
            </a:r>
            <a:r>
              <a:rPr lang="en-US" altLang="zh-CN" dirty="0" smtClean="0"/>
              <a:t>:  </a:t>
            </a:r>
            <a:r>
              <a:rPr lang="zh-CN" altLang="en-US" dirty="0" smtClean="0"/>
              <a:t>算子是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中定义的函数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可以对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中的数据进行转换和操作</a:t>
            </a:r>
            <a:r>
              <a:rPr lang="en-US" altLang="zh-CN" dirty="0" smtClean="0"/>
              <a:t>(Transformation/Action)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06" y="1402060"/>
            <a:ext cx="4360041" cy="37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5025" y="1008865"/>
            <a:ext cx="69805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3" y="784340"/>
            <a:ext cx="3184169" cy="4205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740" y="752856"/>
            <a:ext cx="3331040" cy="4236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780" y="768598"/>
            <a:ext cx="3025945" cy="4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906" y="1210739"/>
            <a:ext cx="801854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map</a:t>
            </a:r>
            <a:r>
              <a:rPr lang="en-US" altLang="zh-CN" dirty="0" smtClean="0"/>
              <a:t>: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原来 </a:t>
            </a:r>
            <a:r>
              <a:rPr lang="en-US" altLang="zh-CN" sz="1200" dirty="0"/>
              <a:t>RDD </a:t>
            </a:r>
            <a:r>
              <a:rPr lang="zh-CN" altLang="en-US" sz="1200" dirty="0"/>
              <a:t>的每个数据项通过 </a:t>
            </a:r>
            <a:r>
              <a:rPr lang="en-US" altLang="zh-CN" sz="1200" dirty="0"/>
              <a:t>map </a:t>
            </a:r>
            <a:r>
              <a:rPr lang="zh-CN" altLang="en-US" sz="1200" dirty="0"/>
              <a:t>中的用户自定义函数映射转变为一个新的元素。 输入一条输出一条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en-US" altLang="zh-CN" dirty="0" err="1"/>
              <a:t>flatmap</a:t>
            </a:r>
            <a:r>
              <a:rPr lang="en-US" altLang="zh-CN" sz="1200" dirty="0" smtClean="0"/>
              <a:t>:  </a:t>
            </a:r>
            <a:r>
              <a:rPr lang="zh-CN" altLang="en-US" sz="1200" dirty="0" smtClean="0"/>
              <a:t>先</a:t>
            </a:r>
            <a:r>
              <a:rPr lang="zh-CN" altLang="en-US" sz="1200" dirty="0"/>
              <a:t>进行一次 </a:t>
            </a:r>
            <a:r>
              <a:rPr lang="en-US" altLang="zh-CN" sz="1200" dirty="0"/>
              <a:t>map </a:t>
            </a:r>
            <a:r>
              <a:rPr lang="zh-CN" altLang="en-US" sz="1200" dirty="0"/>
              <a:t>操作， 然后把输出的结果合并成一个对象 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en-US" altLang="zh-CN" dirty="0"/>
              <a:t>zip</a:t>
            </a:r>
            <a:r>
              <a:rPr lang="en-US" altLang="zh-CN" sz="1200" dirty="0" smtClean="0"/>
              <a:t>:    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两个非 </a:t>
            </a:r>
            <a:r>
              <a:rPr lang="en-US" altLang="zh-CN" sz="1200" dirty="0"/>
              <a:t>KV </a:t>
            </a:r>
            <a:r>
              <a:rPr lang="zh-CN" altLang="en-US" sz="1200" dirty="0"/>
              <a:t>格式的 </a:t>
            </a:r>
            <a:r>
              <a:rPr lang="en-US" altLang="zh-CN" sz="1200" dirty="0"/>
              <a:t>RDD </a:t>
            </a:r>
            <a:r>
              <a:rPr lang="zh-CN" altLang="en-US" sz="1200" dirty="0"/>
              <a:t>变成一个 </a:t>
            </a:r>
            <a:r>
              <a:rPr lang="en-US" altLang="zh-CN" sz="1200" dirty="0"/>
              <a:t>KV </a:t>
            </a:r>
            <a:r>
              <a:rPr lang="zh-CN" altLang="en-US" sz="1200" dirty="0"/>
              <a:t>格式的 </a:t>
            </a:r>
            <a:r>
              <a:rPr lang="en-US" altLang="zh-CN" sz="1200" dirty="0"/>
              <a:t>RDD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en-US" altLang="zh-CN" dirty="0" err="1"/>
              <a:t>zipWithIndex</a:t>
            </a:r>
            <a:r>
              <a:rPr lang="en-US" altLang="zh-CN" sz="1200" dirty="0" smtClean="0"/>
              <a:t>:   </a:t>
            </a:r>
            <a:r>
              <a:rPr lang="zh-CN" altLang="en-US" sz="1200" dirty="0" smtClean="0"/>
              <a:t>将</a:t>
            </a:r>
            <a:r>
              <a:rPr lang="zh-CN" altLang="en-US" sz="1200" dirty="0"/>
              <a:t>非</a:t>
            </a:r>
            <a:r>
              <a:rPr lang="en-US" altLang="zh-CN" sz="1200" dirty="0"/>
              <a:t>KV</a:t>
            </a:r>
            <a:r>
              <a:rPr lang="zh-CN" altLang="en-US" sz="1200" dirty="0"/>
              <a:t>格式的</a:t>
            </a:r>
            <a:r>
              <a:rPr lang="en-US" altLang="zh-CN" sz="1200" dirty="0"/>
              <a:t>RDD </a:t>
            </a:r>
            <a:r>
              <a:rPr lang="zh-CN" altLang="en-US" sz="1200" dirty="0"/>
              <a:t>变成一个</a:t>
            </a:r>
            <a:r>
              <a:rPr lang="en-US" altLang="zh-CN" sz="1200" dirty="0"/>
              <a:t>KV</a:t>
            </a:r>
            <a:r>
              <a:rPr lang="zh-CN" altLang="en-US" sz="1200" dirty="0"/>
              <a:t>格式的</a:t>
            </a:r>
            <a:r>
              <a:rPr lang="en-US" altLang="zh-CN" sz="1200" dirty="0"/>
              <a:t>RDD </a:t>
            </a:r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en-US" altLang="zh-CN" dirty="0"/>
              <a:t>collection:  collect </a:t>
            </a:r>
            <a:r>
              <a:rPr lang="zh-CN" altLang="en-US" dirty="0"/>
              <a:t>相当于 </a:t>
            </a:r>
            <a:r>
              <a:rPr lang="en-US" altLang="zh-CN" dirty="0" err="1"/>
              <a:t>toArray</a:t>
            </a:r>
            <a:r>
              <a:rPr lang="zh-CN" altLang="en-US" dirty="0"/>
              <a:t>， </a:t>
            </a:r>
            <a:r>
              <a:rPr lang="en-US" altLang="zh-CN" dirty="0"/>
              <a:t>collect </a:t>
            </a:r>
            <a:r>
              <a:rPr lang="zh-CN" altLang="en-US" dirty="0"/>
              <a:t>将分布式的 </a:t>
            </a:r>
            <a:r>
              <a:rPr lang="en-US" altLang="zh-CN" dirty="0"/>
              <a:t>RDD </a:t>
            </a:r>
            <a:r>
              <a:rPr lang="zh-CN" altLang="en-US" dirty="0"/>
              <a:t>返回为一个单机的 </a:t>
            </a:r>
            <a:r>
              <a:rPr lang="en-US" altLang="zh-CN" dirty="0"/>
              <a:t>Array </a:t>
            </a:r>
            <a:r>
              <a:rPr lang="zh-CN" altLang="en-US" dirty="0"/>
              <a:t>数组 </a:t>
            </a:r>
            <a:br>
              <a:rPr lang="zh-CN" altLang="en-US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r>
              <a:rPr lang="en-US" altLang="zh-CN" dirty="0" err="1" smtClean="0"/>
              <a:t>val</a:t>
            </a:r>
            <a:r>
              <a:rPr lang="en-US" altLang="zh-CN" dirty="0" smtClean="0"/>
              <a:t> </a:t>
            </a:r>
            <a:r>
              <a:rPr lang="en-US" altLang="zh-CN" dirty="0"/>
              <a:t>a = </a:t>
            </a:r>
            <a:r>
              <a:rPr lang="en-US" altLang="zh-CN" dirty="0" err="1"/>
              <a:t>sc.parallelize</a:t>
            </a:r>
            <a:r>
              <a:rPr lang="en-US" altLang="zh-CN" dirty="0"/>
              <a:t>(List("dog", "salmon", "salmon", "rat", "elephant"), 3)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b = </a:t>
            </a:r>
            <a:r>
              <a:rPr lang="en-US" altLang="zh-CN" dirty="0" err="1"/>
              <a:t>a.map</a:t>
            </a:r>
            <a:r>
              <a:rPr lang="en-US" altLang="zh-CN" dirty="0"/>
              <a:t>(_.length)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c = a.zip(b)</a:t>
            </a:r>
          </a:p>
          <a:p>
            <a:r>
              <a:rPr lang="en-US" altLang="zh-CN" dirty="0" err="1"/>
              <a:t>c.collect</a:t>
            </a:r>
            <a:endParaRPr lang="en-US" altLang="zh-CN" dirty="0"/>
          </a:p>
          <a:p>
            <a:r>
              <a:rPr lang="en-US" altLang="zh-CN" dirty="0"/>
              <a:t>res0: Array[(String, </a:t>
            </a:r>
            <a:r>
              <a:rPr lang="en-US" altLang="zh-CN" dirty="0" err="1"/>
              <a:t>Int</a:t>
            </a:r>
            <a:r>
              <a:rPr lang="en-US" altLang="zh-CN" dirty="0"/>
              <a:t>)] = Array((dog,3), (salmon,6), (salmon,6), (rat,3), (elephant,8))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1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0431" y="940285"/>
            <a:ext cx="69805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6.     filter</a:t>
            </a:r>
          </a:p>
          <a:p>
            <a:pPr marL="342900" indent="-342900">
              <a:buAutoNum type="arabicPeriod" startAt="7"/>
            </a:pPr>
            <a:r>
              <a:rPr lang="en-US" altLang="zh-CN" dirty="0" err="1" smtClean="0"/>
              <a:t>sortByKey</a:t>
            </a:r>
            <a:endParaRPr lang="en-US" altLang="zh-CN" dirty="0" smtClean="0"/>
          </a:p>
          <a:p>
            <a:pPr marL="342900" indent="-342900">
              <a:buAutoNum type="arabicPeriod" startAt="7"/>
            </a:pPr>
            <a:r>
              <a:rPr lang="en-US" altLang="zh-CN" dirty="0" err="1" smtClean="0"/>
              <a:t>reduceByKey</a:t>
            </a:r>
            <a:endParaRPr lang="en-US" altLang="zh-CN" dirty="0" smtClean="0"/>
          </a:p>
          <a:p>
            <a:pPr marL="342900" indent="-342900">
              <a:buAutoNum type="arabicPeriod" startAt="7"/>
            </a:pPr>
            <a:r>
              <a:rPr lang="en-US" altLang="zh-CN" dirty="0" err="1"/>
              <a:t>foreach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46" y="2437319"/>
            <a:ext cx="5978514" cy="2672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934" y="481308"/>
            <a:ext cx="4775654" cy="19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0431" y="940285"/>
            <a:ext cx="6980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10. cache / persist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03" y="1372686"/>
            <a:ext cx="7589218" cy="36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算子   练习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(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热门栏目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PUV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用户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PUV</a:t>
            </a:r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排名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)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2906" y="2054690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5237" y="1737756"/>
            <a:ext cx="6980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0906" y="848547"/>
            <a:ext cx="643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                </a:t>
            </a:r>
            <a:r>
              <a:rPr lang="en-US" altLang="zh-CN" dirty="0" smtClean="0"/>
              <a:t>: </a:t>
            </a:r>
            <a:r>
              <a:rPr lang="zh-CN" altLang="en-US" dirty="0" smtClean="0"/>
              <a:t>求</a:t>
            </a:r>
            <a:r>
              <a:rPr lang="en-US" altLang="zh-CN" dirty="0" smtClean="0"/>
              <a:t>UV/PV</a:t>
            </a:r>
            <a:r>
              <a:rPr lang="zh-CN" altLang="en-US" dirty="0" smtClean="0"/>
              <a:t>排名前三的栏目及栏目中</a:t>
            </a:r>
            <a:r>
              <a:rPr lang="en-US" altLang="zh-CN" dirty="0" smtClean="0"/>
              <a:t>UV/PV</a:t>
            </a:r>
            <a:r>
              <a:rPr lang="zh-CN" altLang="en-US" dirty="0" smtClean="0"/>
              <a:t>排名前三的用户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96" y="1538440"/>
            <a:ext cx="4643110" cy="18524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0906" y="1257566"/>
            <a:ext cx="531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数据源格式   </a:t>
            </a:r>
            <a:r>
              <a:rPr lang="en-US" altLang="zh-CN" dirty="0" smtClean="0"/>
              <a:t>: </a:t>
            </a:r>
            <a:r>
              <a:rPr lang="en-US" altLang="zh-CN" dirty="0"/>
              <a:t>date </a:t>
            </a:r>
            <a:r>
              <a:rPr lang="en-US" altLang="zh-CN" dirty="0" smtClean="0"/>
              <a:t> timestamp 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pageID</a:t>
            </a:r>
            <a:r>
              <a:rPr lang="en-US" altLang="zh-CN" dirty="0" smtClean="0"/>
              <a:t>  channel </a:t>
            </a:r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0906" y="3364009"/>
            <a:ext cx="4823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结果格式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378" y="3689308"/>
            <a:ext cx="1790882" cy="14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1739859" y="13771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ctrTitle" idx="4294967295"/>
          </p:nvPr>
        </p:nvSpPr>
        <p:spPr>
          <a:xfrm>
            <a:off x="2311085" y="1235521"/>
            <a:ext cx="6258304" cy="6691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park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概述</a:t>
            </a:r>
          </a:p>
        </p:txBody>
      </p:sp>
      <p:sp>
        <p:nvSpPr>
          <p:cNvPr id="19" name="椭圆 18"/>
          <p:cNvSpPr/>
          <p:nvPr/>
        </p:nvSpPr>
        <p:spPr>
          <a:xfrm>
            <a:off x="1816058" y="14533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737884" y="20520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2309110" y="1910421"/>
            <a:ext cx="6258304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核心</a:t>
            </a:r>
            <a:endParaRPr kumimoji="1"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814083" y="21282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747784" y="2726973"/>
            <a:ext cx="409575" cy="409575"/>
          </a:xfrm>
          <a:prstGeom prst="ellipse">
            <a:avLst/>
          </a:prstGeom>
          <a:solidFill>
            <a:srgbClr val="F9C20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2319010" y="2585321"/>
            <a:ext cx="6258304" cy="669127"/>
          </a:xfrm>
          <a:prstGeom prst="rect">
            <a:avLst/>
          </a:prstGeom>
        </p:spPr>
        <p:txBody>
          <a:bodyPr vert="horz" lIns="72073" tIns="36037" rIns="72073" bIns="36037" rtlCol="0" anchor="ctr">
            <a:normAutofit/>
          </a:bodyPr>
          <a:lstStyle>
            <a:lvl1pPr algn="ctr" defTabSz="360365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 </a:t>
            </a:r>
            <a:r>
              <a:rPr kumimoji="1" lang="en-US" altLang="zh-CN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MLlib</a:t>
            </a:r>
            <a:endParaRPr kumimoji="1"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823983" y="2803172"/>
            <a:ext cx="257175" cy="257175"/>
          </a:xfrm>
          <a:prstGeom prst="ellipse">
            <a:avLst/>
          </a:prstGeom>
          <a:solidFill>
            <a:srgbClr val="F9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6"/>
          <p:cNvSpPr txBox="1"/>
          <p:nvPr/>
        </p:nvSpPr>
        <p:spPr bwMode="auto">
          <a:xfrm>
            <a:off x="1798429" y="1422208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文本框 36"/>
          <p:cNvSpPr txBox="1"/>
          <p:nvPr/>
        </p:nvSpPr>
        <p:spPr bwMode="auto">
          <a:xfrm>
            <a:off x="1788904" y="2079433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文本框 36"/>
          <p:cNvSpPr txBox="1"/>
          <p:nvPr/>
        </p:nvSpPr>
        <p:spPr bwMode="auto">
          <a:xfrm>
            <a:off x="1788904" y="2755708"/>
            <a:ext cx="3113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3065968" y="423915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 </a:t>
            </a:r>
            <a:r>
              <a:rPr kumimoji="1" lang="en-US" altLang="zh-CN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Mlib</a:t>
            </a:r>
            <a:r>
              <a:rPr kumimoji="1" lang="en-US" altLang="zh-CN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 </a:t>
            </a:r>
            <a:r>
              <a:rPr kumimoji="1" lang="zh-CN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初识</a:t>
            </a:r>
            <a:endParaRPr kumimoji="1"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6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>
                <a:solidFill>
                  <a:srgbClr val="FFC000"/>
                </a:solidFill>
                <a:latin typeface="微软雅黑" panose="020B0503020204020204" pitchFamily="34" charset="-122"/>
              </a:rPr>
              <a:t>3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0241" y="1428061"/>
            <a:ext cx="6330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"/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 smtClean="0"/>
              <a:t>）</a:t>
            </a:r>
            <a:r>
              <a:rPr lang="en-US" altLang="zh-CN" dirty="0" err="1"/>
              <a:t>MLlib</a:t>
            </a:r>
            <a:r>
              <a:rPr lang="en-US" altLang="zh-CN" dirty="0"/>
              <a:t>: RDD-based API</a:t>
            </a:r>
          </a:p>
          <a:p>
            <a:pPr marL="635" indent="0">
              <a:buFontTx/>
              <a:buNone/>
            </a:pPr>
            <a:endParaRPr lang="en-US" altLang="zh-CN" noProof="1" smtClean="0"/>
          </a:p>
          <a:p>
            <a:pPr marL="635" indent="0">
              <a:buFontTx/>
              <a:buNone/>
            </a:pPr>
            <a:r>
              <a:rPr lang="en-US" altLang="zh-CN" noProof="1" smtClean="0"/>
              <a:t> </a:t>
            </a:r>
            <a:r>
              <a:rPr lang="zh-CN" altLang="en-US" noProof="1" smtClean="0"/>
              <a:t>（</a:t>
            </a:r>
            <a:r>
              <a:rPr lang="en-US" altLang="zh-CN" noProof="1" smtClean="0"/>
              <a:t>2</a:t>
            </a:r>
            <a:r>
              <a:rPr lang="zh-CN" altLang="en-US" noProof="1" smtClean="0"/>
              <a:t>）</a:t>
            </a:r>
            <a:r>
              <a:rPr lang="en-US" altLang="zh-CN" noProof="1" smtClean="0"/>
              <a:t>Feature extraction</a:t>
            </a:r>
          </a:p>
          <a:p>
            <a:pPr marL="635" indent="0">
              <a:buFontTx/>
              <a:buNone/>
            </a:pPr>
            <a:endParaRPr lang="en-US" altLang="zh-CN" noProof="1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635"/>
            <a:r>
              <a:rPr lang="en-US" altLang="zh-CN" noProof="1"/>
              <a:t> </a:t>
            </a:r>
            <a:r>
              <a:rPr lang="zh-CN" altLang="en-US" noProof="1" smtClean="0"/>
              <a:t>（</a:t>
            </a:r>
            <a:r>
              <a:rPr lang="en-US" altLang="zh-CN" noProof="1" smtClean="0"/>
              <a:t>3</a:t>
            </a:r>
            <a:r>
              <a:rPr lang="zh-CN" altLang="en-US" noProof="1" smtClean="0"/>
              <a:t>）</a:t>
            </a:r>
            <a:r>
              <a:rPr lang="en-US" altLang="zh-CN" noProof="1" smtClean="0"/>
              <a:t>LR</a:t>
            </a:r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4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err="1"/>
              <a:t>MLlib</a:t>
            </a:r>
            <a:r>
              <a:rPr lang="en-US" altLang="zh-CN" sz="2000" dirty="0"/>
              <a:t>: RDD-based API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983" y="773220"/>
            <a:ext cx="5285797" cy="42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extraction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8240" y="1310640"/>
            <a:ext cx="5524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 smtClean="0"/>
              <a:t>TF-IDF</a:t>
            </a:r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smtClean="0"/>
              <a:t>Word2Vec</a:t>
            </a:r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en-US" altLang="zh-CN" dirty="0" err="1" smtClean="0"/>
              <a:t>CountVectorizer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2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extraction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8240" y="1310640"/>
            <a:ext cx="5524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TF-IDF</a:t>
            </a:r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TF  :  </a:t>
            </a:r>
            <a:r>
              <a:rPr lang="zh-CN" altLang="en-US" dirty="0" smtClean="0"/>
              <a:t>单条文档中的词频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 IDF:   </a:t>
            </a:r>
            <a:r>
              <a:rPr lang="zh-CN" altLang="en-US" dirty="0" smtClean="0"/>
              <a:t>词在多少个文章中出现过 </a:t>
            </a:r>
            <a:r>
              <a:rPr lang="en-US" altLang="zh-CN" dirty="0" smtClean="0"/>
              <a:t>(</a:t>
            </a:r>
            <a:r>
              <a:rPr lang="zh-CN" altLang="en-US" dirty="0" smtClean="0"/>
              <a:t>注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在一个文章中不管出现多少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</a:t>
            </a:r>
            <a:r>
              <a:rPr lang="zh-CN" altLang="en-US" dirty="0" smtClean="0"/>
              <a:t>次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只计算一次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457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</a:t>
            </a:r>
            <a:r>
              <a:rPr lang="en-US" altLang="zh-CN" sz="2000" noProof="1" smtClean="0"/>
              <a:t>extraction –TF-IDF</a:t>
            </a:r>
            <a:endParaRPr lang="en-US" altLang="zh-CN" sz="2000" noProof="1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8240" y="1310640"/>
            <a:ext cx="5524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810906" y="864181"/>
            <a:ext cx="65515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TF-IDF </a:t>
            </a:r>
            <a:r>
              <a:rPr lang="zh-CN" altLang="en-US" sz="1200" dirty="0" smtClean="0"/>
              <a:t>结合距离测度</a:t>
            </a:r>
            <a:r>
              <a:rPr lang="en-US" altLang="zh-CN" sz="1200" dirty="0" smtClean="0"/>
              <a:t>(cos</a:t>
            </a:r>
            <a:r>
              <a:rPr lang="el-GR" altLang="zh-CN" sz="1200" dirty="0" smtClean="0">
                <a:ea typeface="宋体" panose="02010600030101010101" pitchFamily="2" charset="-122"/>
              </a:rPr>
              <a:t>θ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计算相似度 </a:t>
            </a:r>
            <a:r>
              <a:rPr lang="en-US" altLang="zh-CN" sz="1200" dirty="0" smtClean="0"/>
              <a:t>:</a:t>
            </a:r>
          </a:p>
          <a:p>
            <a:endParaRPr lang="en-US" altLang="zh-CN" sz="1200" dirty="0" smtClean="0"/>
          </a:p>
          <a:p>
            <a:r>
              <a:rPr lang="en-US" altLang="zh-CN" sz="1200" dirty="0" err="1" smtClean="0"/>
              <a:t>eg</a:t>
            </a:r>
            <a:r>
              <a:rPr lang="en-US" altLang="zh-CN" sz="1200" dirty="0" smtClean="0"/>
              <a:t>:</a:t>
            </a:r>
            <a:endParaRPr lang="en-US" altLang="zh-CN" sz="1200" dirty="0"/>
          </a:p>
          <a:p>
            <a:r>
              <a:rPr lang="zh-CN" altLang="en-US" sz="1200" dirty="0" smtClean="0"/>
              <a:t>     </a:t>
            </a:r>
            <a:r>
              <a:rPr lang="en-US" altLang="zh-CN" sz="1200" dirty="0" smtClean="0"/>
              <a:t>A </a:t>
            </a:r>
            <a:r>
              <a:rPr lang="zh-CN" altLang="en-US" sz="1200" dirty="0" smtClean="0"/>
              <a:t>美女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 1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B </a:t>
            </a:r>
            <a:r>
              <a:rPr lang="zh-CN" altLang="en-US" sz="1200" dirty="0" smtClean="0"/>
              <a:t>漂亮  </a:t>
            </a:r>
            <a:r>
              <a:rPr lang="en-US" altLang="zh-CN" sz="1200" dirty="0" smtClean="0"/>
              <a:t>1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C </a:t>
            </a:r>
            <a:r>
              <a:rPr lang="zh-CN" altLang="en-US" sz="1200" dirty="0" smtClean="0"/>
              <a:t>美女  美女   </a:t>
            </a:r>
            <a:r>
              <a:rPr lang="en-US" altLang="zh-CN" sz="1200" dirty="0" smtClean="0"/>
              <a:t>…………….  100</a:t>
            </a:r>
          </a:p>
          <a:p>
            <a:endParaRPr lang="en-US" altLang="zh-CN" sz="1200" dirty="0" smtClean="0"/>
          </a:p>
          <a:p>
            <a:pPr marL="342900" indent="-342900">
              <a:buAutoNum type="arabicPeriod"/>
            </a:pPr>
            <a:r>
              <a:rPr lang="zh-CN" altLang="en-US" sz="1200" dirty="0" smtClean="0"/>
              <a:t>分词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计算</a:t>
            </a:r>
            <a:r>
              <a:rPr lang="en-US" altLang="zh-CN" sz="1200" dirty="0" smtClean="0"/>
              <a:t>TF-IDF:     </a:t>
            </a:r>
          </a:p>
          <a:p>
            <a:r>
              <a:rPr lang="zh-CN" altLang="en-US" sz="1200" dirty="0" smtClean="0"/>
              <a:t>                    </a:t>
            </a:r>
            <a:r>
              <a:rPr lang="en-US" altLang="zh-CN" sz="1200" dirty="0" smtClean="0"/>
              <a:t>A </a:t>
            </a:r>
            <a:r>
              <a:rPr lang="zh-CN" altLang="en-US" sz="1200" dirty="0" smtClean="0"/>
              <a:t>美女  </a:t>
            </a:r>
            <a:r>
              <a:rPr lang="en-US" altLang="zh-CN" sz="1200" dirty="0" smtClean="0"/>
              <a:t>½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B </a:t>
            </a:r>
            <a:r>
              <a:rPr lang="zh-CN" altLang="en-US" sz="1200" dirty="0" smtClean="0"/>
              <a:t>漂亮 </a:t>
            </a:r>
            <a:r>
              <a:rPr lang="en-US" altLang="zh-CN" sz="1200" dirty="0" smtClean="0"/>
              <a:t>1/1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     </a:t>
            </a:r>
            <a:r>
              <a:rPr lang="en-US" altLang="zh-CN" sz="1200" dirty="0" smtClean="0"/>
              <a:t>C </a:t>
            </a:r>
            <a:r>
              <a:rPr lang="zh-CN" altLang="en-US" sz="1200" dirty="0" smtClean="0"/>
              <a:t>美女 </a:t>
            </a:r>
            <a:r>
              <a:rPr lang="en-US" altLang="zh-CN" sz="1200" dirty="0" smtClean="0"/>
              <a:t>100/2 </a:t>
            </a:r>
          </a:p>
          <a:p>
            <a:endParaRPr lang="en-US" altLang="zh-CN" sz="1200" dirty="0"/>
          </a:p>
          <a:p>
            <a:r>
              <a:rPr lang="en-US" altLang="zh-CN" sz="1200" dirty="0"/>
              <a:t>2.      </a:t>
            </a:r>
            <a:r>
              <a:rPr lang="zh-CN" altLang="en-US" sz="1200" dirty="0"/>
              <a:t>计算相似度</a:t>
            </a:r>
            <a:endParaRPr lang="en-US" altLang="zh-CN" sz="1200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92" y="4371906"/>
            <a:ext cx="4237633" cy="723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092" y="3555122"/>
            <a:ext cx="3164311" cy="7712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" y="3555122"/>
            <a:ext cx="3756111" cy="1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802728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</a:t>
            </a:r>
            <a:r>
              <a:rPr lang="en-US" altLang="zh-CN" sz="2000" noProof="1" smtClean="0"/>
              <a:t>extraction –TF-IDF     </a:t>
            </a:r>
            <a:r>
              <a:rPr lang="zh-CN" altLang="en-US" sz="2000" noProof="1" smtClean="0"/>
              <a:t>实战</a:t>
            </a:r>
            <a:r>
              <a:rPr lang="en-US" altLang="zh-CN" sz="2000" noProof="1" smtClean="0"/>
              <a:t>(</a:t>
            </a:r>
            <a:r>
              <a:rPr lang="zh-CN" altLang="en-US" sz="2000" noProof="1" smtClean="0"/>
              <a:t>用户相似度</a:t>
            </a:r>
            <a:r>
              <a:rPr lang="en-US" altLang="zh-CN" sz="2000" noProof="1" smtClean="0"/>
              <a:t>)</a:t>
            </a:r>
            <a:endParaRPr lang="en-US" altLang="zh-CN" sz="2000" noProof="1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8240" y="1310640"/>
            <a:ext cx="5524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10906" y="940285"/>
            <a:ext cx="8065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</a:t>
            </a:r>
            <a:r>
              <a:rPr lang="en-US" altLang="zh-CN" dirty="0" smtClean="0"/>
              <a:t>:  </a:t>
            </a:r>
            <a:r>
              <a:rPr lang="zh-CN" altLang="en-US" dirty="0" smtClean="0"/>
              <a:t>根据  用户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主播评分矩阵 求用户相识度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数据源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44" y="1673511"/>
            <a:ext cx="5311521" cy="29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802728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</a:t>
            </a:r>
            <a:r>
              <a:rPr lang="en-US" altLang="zh-CN" sz="2000" noProof="1" smtClean="0"/>
              <a:t>extraction –TF-IDF     </a:t>
            </a:r>
            <a:r>
              <a:rPr lang="zh-CN" altLang="en-US" sz="2000" noProof="1" smtClean="0"/>
              <a:t>实战</a:t>
            </a:r>
            <a:r>
              <a:rPr lang="en-US" altLang="zh-CN" sz="2000" noProof="1" smtClean="0"/>
              <a:t>(</a:t>
            </a:r>
            <a:r>
              <a:rPr lang="zh-CN" altLang="en-US" sz="2000" noProof="1" smtClean="0"/>
              <a:t>用户相似度</a:t>
            </a:r>
            <a:r>
              <a:rPr lang="en-US" altLang="zh-CN" sz="2000" noProof="1" smtClean="0"/>
              <a:t>)</a:t>
            </a:r>
            <a:endParaRPr lang="en-US" altLang="zh-CN" sz="2000" noProof="1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8240" y="1310640"/>
            <a:ext cx="5524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76659" y="918748"/>
            <a:ext cx="8065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相似度计算及结果 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29" y="1496403"/>
            <a:ext cx="9314381" cy="26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extraction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0906" y="940285"/>
            <a:ext cx="804353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   </a:t>
            </a:r>
            <a:r>
              <a:rPr lang="en-US" altLang="zh-CN" dirty="0"/>
              <a:t>word2vec     (http://blog.csdn.net/mylove0414/article/details/61616617)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word2vec</a:t>
            </a:r>
            <a:r>
              <a:rPr lang="zh-CN" altLang="en-US" dirty="0"/>
              <a:t>也叫</a:t>
            </a:r>
            <a:r>
              <a:rPr lang="en-US" altLang="zh-CN" dirty="0"/>
              <a:t>word </a:t>
            </a:r>
            <a:r>
              <a:rPr lang="en-US" altLang="zh-CN" dirty="0" err="1"/>
              <a:t>embeddings</a:t>
            </a:r>
            <a:r>
              <a:rPr lang="zh-CN" altLang="en-US" dirty="0"/>
              <a:t>，中文名“词向量”，作用就是将自然语言中的字词转为计算机可以理解的稠密向量（</a:t>
            </a:r>
            <a:r>
              <a:rPr lang="en-US" altLang="zh-CN" dirty="0"/>
              <a:t>Dense Vector</a:t>
            </a:r>
            <a:r>
              <a:rPr lang="zh-CN" altLang="en-US" dirty="0"/>
              <a:t>）。在</a:t>
            </a:r>
            <a:r>
              <a:rPr lang="en-US" altLang="zh-CN" dirty="0"/>
              <a:t>word2vec</a:t>
            </a:r>
            <a:r>
              <a:rPr lang="zh-CN" altLang="en-US" dirty="0"/>
              <a:t>出现之前，自然语言处理经常把字词转为离散的单独的符号，也就是</a:t>
            </a:r>
            <a:r>
              <a:rPr lang="en-US" altLang="zh-CN" dirty="0"/>
              <a:t>One-Hot Encoder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杭州 </a:t>
            </a:r>
            <a:r>
              <a:rPr lang="en-US" altLang="zh-CN" dirty="0"/>
              <a:t>[0,0,0,0,0,0,0,1,0,……</a:t>
            </a:r>
            <a:r>
              <a:rPr lang="zh-CN" altLang="en-US" dirty="0"/>
              <a:t>，</a:t>
            </a:r>
            <a:r>
              <a:rPr lang="en-US" altLang="zh-CN" dirty="0"/>
              <a:t>0,0,0,0,0,0,0]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上海 </a:t>
            </a:r>
            <a:r>
              <a:rPr lang="en-US" altLang="zh-CN" dirty="0"/>
              <a:t>[0,0,0,0,1,0,0,0,0,……</a:t>
            </a:r>
            <a:r>
              <a:rPr lang="zh-CN" altLang="en-US" dirty="0"/>
              <a:t>，</a:t>
            </a:r>
            <a:r>
              <a:rPr lang="en-US" altLang="zh-CN" dirty="0"/>
              <a:t>0,0,0,0,0,0,0]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宁波 </a:t>
            </a:r>
            <a:r>
              <a:rPr lang="en-US" altLang="zh-CN" dirty="0"/>
              <a:t>[0,0,0,1,0,0,0,0,0,……</a:t>
            </a:r>
            <a:r>
              <a:rPr lang="zh-CN" altLang="en-US" dirty="0"/>
              <a:t>，</a:t>
            </a:r>
            <a:r>
              <a:rPr lang="en-US" altLang="zh-CN" dirty="0"/>
              <a:t>0,0,0,0,0,0,0]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北京 </a:t>
            </a:r>
            <a:r>
              <a:rPr lang="en-US" altLang="zh-CN" dirty="0"/>
              <a:t>[0,0,0,0,0,0,0,0,0,……</a:t>
            </a:r>
            <a:r>
              <a:rPr lang="zh-CN" altLang="en-US" dirty="0"/>
              <a:t>，</a:t>
            </a:r>
            <a:r>
              <a:rPr lang="en-US" altLang="zh-CN" dirty="0"/>
              <a:t>1,0,0,0,0,0,0]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28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</a:t>
            </a:r>
            <a:r>
              <a:rPr lang="en-US" altLang="zh-CN" sz="2000" noProof="1" smtClean="0"/>
              <a:t>extraction-</a:t>
            </a:r>
            <a:r>
              <a:rPr lang="en-US" altLang="zh-CN" sz="2000" dirty="0"/>
              <a:t> word2vec</a:t>
            </a:r>
            <a:endParaRPr lang="en-US" altLang="zh-CN" sz="2000" noProof="1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6" y="711685"/>
            <a:ext cx="4103384" cy="2639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06" y="3598731"/>
            <a:ext cx="5253700" cy="13915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23" y="711685"/>
            <a:ext cx="4032528" cy="21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noProof="1"/>
              <a:t>Feature </a:t>
            </a:r>
            <a:r>
              <a:rPr lang="en-US" altLang="zh-CN" sz="2000" noProof="1" smtClean="0"/>
              <a:t>extraction -</a:t>
            </a:r>
            <a:r>
              <a:rPr lang="en-US" altLang="zh-CN" sz="2000" dirty="0"/>
              <a:t> word2vec</a:t>
            </a:r>
            <a:endParaRPr lang="en-US" altLang="zh-CN" sz="2000" noProof="1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" y="685800"/>
            <a:ext cx="5831457" cy="35875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495" y="4406462"/>
            <a:ext cx="872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./word2vec -train </a:t>
            </a:r>
            <a:r>
              <a:rPr lang="en-US" altLang="zh-CN" dirty="0" err="1"/>
              <a:t>textdata</a:t>
            </a:r>
            <a:r>
              <a:rPr lang="en-US" altLang="zh-CN" dirty="0"/>
              <a:t> -output result -</a:t>
            </a:r>
            <a:r>
              <a:rPr lang="en-US" altLang="zh-CN" dirty="0" err="1"/>
              <a:t>cbow</a:t>
            </a:r>
            <a:r>
              <a:rPr lang="en-US" altLang="zh-CN" dirty="0"/>
              <a:t> 0 -size 10 -window 3 -sample 1e-4 -threads 20 -binary 0 -</a:t>
            </a:r>
            <a:r>
              <a:rPr lang="en-US" altLang="zh-CN" dirty="0" err="1"/>
              <a:t>iter</a:t>
            </a:r>
            <a:r>
              <a:rPr lang="en-US" altLang="zh-CN" dirty="0"/>
              <a:t> 100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6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25761" y="1481470"/>
            <a:ext cx="2002646" cy="1971304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2928407" y="901002"/>
            <a:ext cx="5475137" cy="6691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概述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16" name="文本框 36"/>
          <p:cNvSpPr txBox="1"/>
          <p:nvPr/>
        </p:nvSpPr>
        <p:spPr bwMode="auto">
          <a:xfrm>
            <a:off x="1317635" y="1632707"/>
            <a:ext cx="12706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</a:rPr>
              <a:t>PART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 bwMode="auto">
          <a:xfrm>
            <a:off x="1505660" y="2058232"/>
            <a:ext cx="8178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7500" b="1" kern="100">
                <a:solidFill>
                  <a:srgbClr val="F9C206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8000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1</a:t>
            </a:r>
            <a:endParaRPr lang="zh-CN" altLang="en-US" sz="8000" dirty="0">
              <a:solidFill>
                <a:srgbClr val="FFC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03412" y="1613511"/>
            <a:ext cx="480377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" indent="0">
              <a:buFontTx/>
              <a:buNone/>
            </a:pPr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 smtClean="0"/>
              <a:t>）什么是</a:t>
            </a:r>
            <a:r>
              <a:rPr lang="en-US" altLang="zh-CN" noProof="1" smtClean="0"/>
              <a:t>Spark ?</a:t>
            </a:r>
            <a:endParaRPr lang="zh-CN" altLang="en-US" noProof="1"/>
          </a:p>
          <a:p>
            <a:pPr marL="635" indent="0">
              <a:buFontTx/>
              <a:buNone/>
            </a:pPr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 smtClean="0"/>
              <a:t>）</a:t>
            </a:r>
            <a:r>
              <a:rPr lang="en-US" altLang="zh-CN" noProof="1" smtClean="0"/>
              <a:t>Spark VS MapReduce</a:t>
            </a:r>
            <a:endParaRPr lang="en-US" altLang="zh-CN" noProof="1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635" indent="0">
              <a:buFontTx/>
              <a:buNone/>
            </a:pPr>
            <a:r>
              <a:rPr lang="zh-CN" altLang="en-US" noProof="1">
                <a:sym typeface="微软雅黑" panose="020B0503020204020204" pitchFamily="34" charset="-122"/>
              </a:rPr>
              <a:t>（</a:t>
            </a:r>
            <a:r>
              <a:rPr lang="en-US" altLang="zh-CN" noProof="1">
                <a:sym typeface="微软雅黑" panose="020B0503020204020204" pitchFamily="34" charset="-122"/>
              </a:rPr>
              <a:t>3</a:t>
            </a:r>
            <a:r>
              <a:rPr lang="zh-CN" altLang="en-US" noProof="1" smtClean="0">
                <a:sym typeface="微软雅黑" panose="020B0503020204020204" pitchFamily="34" charset="-122"/>
              </a:rPr>
              <a:t>）</a:t>
            </a:r>
            <a:r>
              <a:rPr lang="en-US" altLang="zh-CN" noProof="1">
                <a:sym typeface="微软雅黑" panose="020B0503020204020204" pitchFamily="34" charset="-122"/>
              </a:rPr>
              <a:t>Spark </a:t>
            </a:r>
            <a:r>
              <a:rPr lang="zh-CN" altLang="en-US" noProof="1">
                <a:sym typeface="微软雅黑" panose="020B0503020204020204" pitchFamily="34" charset="-122"/>
              </a:rPr>
              <a:t>运行</a:t>
            </a:r>
            <a:r>
              <a:rPr lang="zh-CN" altLang="en-US" noProof="1" smtClean="0">
                <a:sym typeface="微软雅黑" panose="020B0503020204020204" pitchFamily="34" charset="-122"/>
              </a:rPr>
              <a:t>模式</a:t>
            </a:r>
            <a:endParaRPr lang="en-US" altLang="zh-CN" noProof="1" smtClean="0">
              <a:sym typeface="微软雅黑" panose="020B0503020204020204" pitchFamily="34" charset="-122"/>
            </a:endParaRPr>
          </a:p>
          <a:p>
            <a:pPr marL="635"/>
            <a:r>
              <a:rPr lang="zh-CN" altLang="en-US" noProof="1" smtClean="0">
                <a:sym typeface="微软雅黑" panose="020B0503020204020204" pitchFamily="34" charset="-122"/>
              </a:rPr>
              <a:t>（</a:t>
            </a:r>
            <a:r>
              <a:rPr lang="en-US" altLang="zh-CN" noProof="1" smtClean="0">
                <a:sym typeface="微软雅黑" panose="020B0503020204020204" pitchFamily="34" charset="-122"/>
              </a:rPr>
              <a:t>4</a:t>
            </a:r>
            <a:r>
              <a:rPr lang="zh-CN" altLang="en-US" noProof="1" smtClean="0">
                <a:sym typeface="微软雅黑" panose="020B0503020204020204" pitchFamily="34" charset="-122"/>
              </a:rPr>
              <a:t>）</a:t>
            </a:r>
            <a:r>
              <a:rPr lang="en-US" altLang="zh-CN" noProof="1">
                <a:sym typeface="微软雅黑" panose="020B0503020204020204" pitchFamily="34" charset="-122"/>
              </a:rPr>
              <a:t>Spark </a:t>
            </a:r>
            <a:r>
              <a:rPr lang="zh-CN" altLang="en-US" noProof="1">
                <a:sym typeface="微软雅黑" panose="020B0503020204020204" pitchFamily="34" charset="-122"/>
              </a:rPr>
              <a:t>架构</a:t>
            </a:r>
            <a:r>
              <a:rPr lang="zh-CN" altLang="en-US" noProof="1" smtClean="0">
                <a:sym typeface="微软雅黑" panose="020B0503020204020204" pitchFamily="34" charset="-122"/>
              </a:rPr>
              <a:t>基本组件</a:t>
            </a:r>
            <a:endParaRPr lang="en-US" altLang="zh-CN" noProof="1">
              <a:sym typeface="微软雅黑" panose="020B0503020204020204" pitchFamily="34" charset="-122"/>
            </a:endParaRPr>
          </a:p>
          <a:p>
            <a:pPr marL="635" indent="0">
              <a:buFontTx/>
              <a:buNone/>
            </a:pPr>
            <a:endParaRPr lang="en-US" altLang="zh-CN" noProof="1" smtClean="0">
              <a:sym typeface="微软雅黑" panose="020B0503020204020204" pitchFamily="34" charset="-122"/>
            </a:endParaRPr>
          </a:p>
          <a:p>
            <a:pPr marL="635" indent="0">
              <a:buFontTx/>
              <a:buNone/>
            </a:pPr>
            <a:endParaRPr lang="en-US" altLang="zh-CN" noProof="1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1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862" y="1111469"/>
            <a:ext cx="6660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 smtClean="0"/>
              <a:t>逻辑回归基本概念与理解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r>
              <a:rPr lang="zh-CN" altLang="en-US" dirty="0"/>
              <a:t>优化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6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 </a:t>
            </a:r>
            <a:r>
              <a:rPr lang="zh-CN" altLang="en-US" sz="2000" dirty="0" smtClean="0"/>
              <a:t>逻辑</a:t>
            </a:r>
            <a:r>
              <a:rPr lang="zh-CN" altLang="en-US" sz="2000" dirty="0"/>
              <a:t>回归基本概念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706" y="940285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逻辑回归是一种线性有监督分类模型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06" y="1248062"/>
            <a:ext cx="5534791" cy="35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021" y="827690"/>
            <a:ext cx="6930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个人信用预测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在保险公司在卖保险时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根据个人基本信息判断获赔概率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86490"/>
              </p:ext>
            </p:extLst>
          </p:nvPr>
        </p:nvGraphicFramePr>
        <p:xfrm>
          <a:off x="755972" y="1777987"/>
          <a:ext cx="69297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545"/>
                <a:gridCol w="657942"/>
                <a:gridCol w="1038098"/>
                <a:gridCol w="630621"/>
                <a:gridCol w="1176891"/>
                <a:gridCol w="977462"/>
                <a:gridCol w="898635"/>
                <a:gridCol w="104052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健康状况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性别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家族病史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工作强度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不良嗜好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是否获赔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68201" y="4360635"/>
            <a:ext cx="587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集</a:t>
            </a:r>
            <a:r>
              <a:rPr lang="en-US" altLang="zh-CN" dirty="0" smtClean="0"/>
              <a:t>: </a:t>
            </a:r>
            <a:r>
              <a:rPr lang="zh-CN" altLang="en-US" dirty="0" smtClean="0"/>
              <a:t>健康状况训练集</a:t>
            </a:r>
            <a:r>
              <a:rPr lang="en-US" altLang="zh-CN" dirty="0" smtClean="0"/>
              <a:t>.txt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3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 smtClean="0"/>
              <a:t>模型</a:t>
            </a:r>
            <a:r>
              <a:rPr lang="zh-CN" altLang="en-US" sz="2000" dirty="0"/>
              <a:t>训练与</a:t>
            </a:r>
            <a:r>
              <a:rPr lang="zh-CN" altLang="en-US" sz="2000" dirty="0" smtClean="0"/>
              <a:t>评估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0906" y="1372686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8" y="3055398"/>
            <a:ext cx="9009993" cy="15265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58" y="902250"/>
            <a:ext cx="5772085" cy="18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 smtClean="0"/>
              <a:t>模型</a:t>
            </a:r>
            <a:r>
              <a:rPr lang="zh-CN" altLang="en-US" sz="2000" dirty="0"/>
              <a:t>训练与</a:t>
            </a:r>
            <a:r>
              <a:rPr lang="zh-CN" altLang="en-US" sz="2000" dirty="0" smtClean="0"/>
              <a:t>评估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906" y="1024759"/>
            <a:ext cx="6780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得到线性回归模型</a:t>
            </a:r>
            <a:r>
              <a:rPr lang="en-US" altLang="zh-CN" dirty="0" smtClean="0"/>
              <a:t>: 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423923" y="1015504"/>
            <a:ext cx="8038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 = 0.096*X1 + 0.356*X2 + 0.024*X3 + (-0.023)*X4 +0.003*X5 + (-0.011*X6) -3.7485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0906" y="1436764"/>
            <a:ext cx="7709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代入逻辑回归模型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" y="1953305"/>
            <a:ext cx="4809991" cy="23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/>
              <a:t>另一</a:t>
            </a:r>
            <a:r>
              <a:rPr lang="zh-CN" altLang="en-US" sz="2000" dirty="0" smtClean="0"/>
              <a:t>种角度理解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585" y="972640"/>
            <a:ext cx="14895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逻辑回归分界线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770" y="1505696"/>
            <a:ext cx="3711106" cy="9723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22709" y="3105479"/>
            <a:ext cx="6345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                  Y=0.5     w1x1 +w2x2 +w0 = 0</a:t>
            </a:r>
          </a:p>
          <a:p>
            <a:r>
              <a:rPr lang="en-US" altLang="zh-CN" sz="1800" dirty="0" smtClean="0"/>
              <a:t>                  Y&gt;0.5     w1x1 </a:t>
            </a:r>
            <a:r>
              <a:rPr lang="en-US" altLang="zh-CN" sz="1800" dirty="0"/>
              <a:t>+w2x2 +w0 </a:t>
            </a:r>
            <a:r>
              <a:rPr lang="en-US" altLang="zh-CN" sz="1800" dirty="0" smtClean="0"/>
              <a:t>&gt;0</a:t>
            </a:r>
          </a:p>
          <a:p>
            <a:r>
              <a:rPr lang="en-US" altLang="zh-CN" sz="1800" dirty="0"/>
              <a:t> </a:t>
            </a:r>
            <a:r>
              <a:rPr lang="en-US" altLang="zh-CN" sz="1800" dirty="0" smtClean="0"/>
              <a:t>                 Y&lt;0.5     w1x1 </a:t>
            </a:r>
            <a:r>
              <a:rPr lang="en-US" altLang="zh-CN" sz="1800" dirty="0"/>
              <a:t>+w2x2 +w0 </a:t>
            </a:r>
            <a:r>
              <a:rPr lang="en-US" altLang="zh-CN" sz="1800" dirty="0" smtClean="0"/>
              <a:t>&lt;0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772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/>
              <a:t>另一</a:t>
            </a:r>
            <a:r>
              <a:rPr lang="zh-CN" altLang="en-US" sz="2000" dirty="0" smtClean="0"/>
              <a:t>种角度理解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6" y="940285"/>
            <a:ext cx="6396883" cy="39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/>
              <a:t>另一</a:t>
            </a:r>
            <a:r>
              <a:rPr lang="zh-CN" altLang="en-US" sz="2000" dirty="0" smtClean="0"/>
              <a:t>种角度理解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8" y="935669"/>
            <a:ext cx="3683082" cy="2541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454" y="943500"/>
            <a:ext cx="3736007" cy="24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 smtClean="0"/>
              <a:t>优化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6" y="940285"/>
            <a:ext cx="7636462" cy="39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marL="635" algn="l"/>
            <a:r>
              <a:rPr lang="en-US" altLang="zh-CN" sz="2000" dirty="0" smtClean="0"/>
              <a:t>LR </a:t>
            </a:r>
            <a:r>
              <a:rPr lang="zh-CN" altLang="en-US" sz="2000" dirty="0"/>
              <a:t>优化</a:t>
            </a:r>
            <a:endParaRPr lang="en-US" altLang="zh-CN" sz="2000" dirty="0"/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2340" y="1729539"/>
            <a:ext cx="7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 smtClean="0"/>
          </a:p>
          <a:p>
            <a:pPr lvl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803" y="2987566"/>
            <a:ext cx="876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0.3 </a:t>
            </a:r>
          </a:p>
          <a:p>
            <a:r>
              <a:rPr lang="zh-CN" altLang="en-US" dirty="0" smtClean="0"/>
              <a:t>虽然整体的错误率变大了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但是规避了一些不能接受的风险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66" y="997986"/>
            <a:ext cx="9023330" cy="169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22494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是什么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780" y="1303072"/>
            <a:ext cx="633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94" y="724285"/>
            <a:ext cx="6638820" cy="4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22"/>
            <a:ext cx="9613773" cy="54038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048" y="-5352"/>
            <a:ext cx="9617745" cy="5409201"/>
          </a:xfrm>
          <a:prstGeom prst="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685844" y="1753618"/>
            <a:ext cx="83767" cy="837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96070" y="139365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57970" y="15830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3438" y="1396034"/>
            <a:ext cx="45719" cy="457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770770" y="38309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90170" y="4059566"/>
            <a:ext cx="104514" cy="1045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4298070" y="857344"/>
            <a:ext cx="122930" cy="1229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088270" y="3716666"/>
            <a:ext cx="87288" cy="87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926721" y="4117898"/>
            <a:ext cx="62056" cy="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18880" y="2372106"/>
            <a:ext cx="45724" cy="457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813690" y="384150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20480" y="2289008"/>
            <a:ext cx="65322" cy="653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23918" y="1802421"/>
            <a:ext cx="5217998" cy="900642"/>
          </a:xfrm>
        </p:spPr>
        <p:txBody>
          <a:bodyPr>
            <a:noAutofit/>
          </a:bodyPr>
          <a:lstStyle/>
          <a:p>
            <a:r>
              <a:rPr kumimoji="1" lang="en-US" altLang="zh-CN" sz="6000" b="1" dirty="0" smtClean="0">
                <a:solidFill>
                  <a:srgbClr val="FAB4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Hebrew"/>
              </a:rPr>
              <a:t>THANKS</a:t>
            </a:r>
            <a:endParaRPr kumimoji="1" lang="zh-CN" altLang="en-US" sz="6000" b="1" dirty="0">
              <a:solidFill>
                <a:srgbClr val="FAB40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Hebrew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22619" y="2918772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6" y="3044675"/>
            <a:ext cx="253221" cy="280491"/>
          </a:xfrm>
          <a:prstGeom prst="rect">
            <a:avLst/>
          </a:prstGeom>
        </p:spPr>
      </p:pic>
      <p:sp>
        <p:nvSpPr>
          <p:cNvPr id="44" name="椭圆 43"/>
          <p:cNvSpPr/>
          <p:nvPr/>
        </p:nvSpPr>
        <p:spPr>
          <a:xfrm>
            <a:off x="4666371" y="11389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990220" y="1514636"/>
            <a:ext cx="53563" cy="535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284101" y="1208779"/>
            <a:ext cx="76377" cy="76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79751" y="2320029"/>
            <a:ext cx="76377" cy="763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869311" y="1560277"/>
            <a:ext cx="85107" cy="851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152521" y="175361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042030" y="1851785"/>
            <a:ext cx="54870" cy="548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253485" y="1855864"/>
            <a:ext cx="139700" cy="1397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986150" y="20336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123310" y="1576464"/>
            <a:ext cx="67935" cy="679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178430" y="199556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455040" y="168568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082930" y="1789824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799585" y="1560589"/>
            <a:ext cx="67935" cy="679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654305" y="1306589"/>
            <a:ext cx="76367" cy="763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25019" y="1089943"/>
            <a:ext cx="79105" cy="791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083190" y="3405702"/>
            <a:ext cx="52257" cy="52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037610" y="168372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03250" y="98027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3079622" y="3184456"/>
            <a:ext cx="1380224" cy="0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103981" y="3184456"/>
            <a:ext cx="1380224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本框 4"/>
          <p:cNvSpPr txBox="1"/>
          <p:nvPr/>
        </p:nvSpPr>
        <p:spPr bwMode="auto">
          <a:xfrm>
            <a:off x="4025746" y="3618138"/>
            <a:ext cx="15311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聚  米  络       共  未  来</a:t>
            </a:r>
            <a:endParaRPr lang="zh-CN" altLang="en-US" sz="1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762" y="4856015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5301" y="4856014"/>
            <a:ext cx="378563" cy="378563"/>
          </a:xfrm>
          <a:prstGeom prst="ellipse">
            <a:avLst/>
          </a:prstGeom>
          <a:ln w="254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4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70" y="4932268"/>
            <a:ext cx="298103" cy="262017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5481569" y="4856014"/>
            <a:ext cx="378563" cy="37856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7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22494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是什么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780" y="1303072"/>
            <a:ext cx="633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69" y="1031750"/>
            <a:ext cx="6850740" cy="39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754108" y="357363"/>
            <a:ext cx="5474970" cy="587579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是什么</a:t>
            </a: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758" y="1345447"/>
            <a:ext cx="90912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Spark</a:t>
            </a:r>
            <a:r>
              <a:rPr lang="zh-CN" altLang="zh-CN" dirty="0"/>
              <a:t>是一种快速、通用、可扩展的大数据分析引擎，</a:t>
            </a:r>
            <a:r>
              <a:rPr lang="en-US" altLang="zh-CN" dirty="0"/>
              <a:t>2009</a:t>
            </a:r>
            <a:r>
              <a:rPr lang="zh-CN" altLang="zh-CN" dirty="0"/>
              <a:t>年诞生于加州大学伯克利分校</a:t>
            </a:r>
            <a:r>
              <a:rPr lang="en-US" altLang="zh-CN" dirty="0" err="1"/>
              <a:t>AMPLab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zh-CN" dirty="0"/>
              <a:t>年开源，</a:t>
            </a:r>
            <a:r>
              <a:rPr lang="en-US" altLang="zh-CN" dirty="0"/>
              <a:t>2013</a:t>
            </a:r>
            <a:r>
              <a:rPr lang="zh-CN" altLang="zh-CN" dirty="0"/>
              <a:t>年</a:t>
            </a:r>
            <a:r>
              <a:rPr lang="en-US" altLang="zh-CN" dirty="0"/>
              <a:t>6</a:t>
            </a:r>
            <a:r>
              <a:rPr lang="zh-CN" altLang="zh-CN" dirty="0"/>
              <a:t>月成为</a:t>
            </a:r>
            <a:r>
              <a:rPr lang="en-US" altLang="zh-CN" dirty="0"/>
              <a:t>Apache</a:t>
            </a:r>
            <a:r>
              <a:rPr lang="zh-CN" altLang="zh-CN" dirty="0"/>
              <a:t>孵化项目，</a:t>
            </a:r>
            <a:r>
              <a:rPr lang="en-US" altLang="zh-CN" dirty="0"/>
              <a:t>2014</a:t>
            </a:r>
            <a:r>
              <a:rPr lang="zh-CN" altLang="zh-CN" dirty="0"/>
              <a:t>年</a:t>
            </a:r>
            <a:r>
              <a:rPr lang="en-US" altLang="zh-CN" dirty="0"/>
              <a:t>2</a:t>
            </a:r>
            <a:r>
              <a:rPr lang="zh-CN" altLang="zh-CN" dirty="0"/>
              <a:t>月成为</a:t>
            </a:r>
            <a:r>
              <a:rPr lang="en-US" altLang="zh-CN" dirty="0"/>
              <a:t>Apache</a:t>
            </a:r>
            <a:r>
              <a:rPr lang="zh-CN" altLang="zh-CN" dirty="0"/>
              <a:t>顶级项目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目前</a:t>
            </a:r>
            <a:r>
              <a:rPr lang="zh-CN" altLang="zh-CN" dirty="0"/>
              <a:t>，</a:t>
            </a:r>
            <a:r>
              <a:rPr lang="en-US" altLang="zh-CN" dirty="0"/>
              <a:t>Spark</a:t>
            </a:r>
            <a:r>
              <a:rPr lang="zh-CN" altLang="zh-CN" dirty="0"/>
              <a:t>生态系统已经发展成为一个包含多个子项目的集合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其中</a:t>
            </a:r>
            <a:r>
              <a:rPr lang="zh-CN" altLang="zh-CN" dirty="0"/>
              <a:t>包含</a:t>
            </a:r>
            <a:r>
              <a:rPr lang="en-US" altLang="zh-CN" dirty="0" err="1"/>
              <a:t>SparkSQL</a:t>
            </a:r>
            <a:r>
              <a:rPr lang="zh-CN" altLang="zh-CN" dirty="0"/>
              <a:t>、</a:t>
            </a:r>
            <a:r>
              <a:rPr lang="en-US" altLang="zh-CN" dirty="0"/>
              <a:t>Spark Streaming</a:t>
            </a:r>
            <a:r>
              <a:rPr lang="zh-CN" altLang="zh-CN" dirty="0"/>
              <a:t>、</a:t>
            </a:r>
            <a:r>
              <a:rPr lang="en-US" altLang="zh-CN" dirty="0" err="1"/>
              <a:t>GraphX</a:t>
            </a:r>
            <a:r>
              <a:rPr lang="zh-CN" altLang="zh-CN" dirty="0"/>
              <a:t>、</a:t>
            </a:r>
            <a:r>
              <a:rPr lang="en-US" altLang="zh-CN" dirty="0" err="1"/>
              <a:t>MLlib</a:t>
            </a:r>
            <a:r>
              <a:rPr lang="zh-CN" altLang="zh-CN" dirty="0"/>
              <a:t>等子项目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Spark</a:t>
            </a:r>
            <a:r>
              <a:rPr lang="zh-CN" altLang="zh-CN" dirty="0"/>
              <a:t>是基于内存计算的大数据并行计算框架。</a:t>
            </a:r>
            <a:r>
              <a:rPr lang="en-US" altLang="zh-CN" dirty="0"/>
              <a:t>Spark</a:t>
            </a:r>
            <a:r>
              <a:rPr lang="zh-CN" altLang="zh-CN" dirty="0"/>
              <a:t>基于内存计算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提高</a:t>
            </a:r>
            <a:r>
              <a:rPr lang="zh-CN" altLang="zh-CN" dirty="0"/>
              <a:t>了在大数据环境下数据处理的实时性，同时保证了高容错性和高可伸缩性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允许</a:t>
            </a:r>
            <a:r>
              <a:rPr lang="zh-CN" altLang="zh-CN" dirty="0"/>
              <a:t>用户将</a:t>
            </a:r>
            <a:r>
              <a:rPr lang="en-US" altLang="zh-CN" dirty="0"/>
              <a:t>Spark</a:t>
            </a:r>
            <a:r>
              <a:rPr lang="zh-CN" altLang="zh-CN" dirty="0"/>
              <a:t>部署在大量廉价硬件之上，形成集群。</a:t>
            </a:r>
            <a:r>
              <a:rPr lang="en-US" altLang="zh-CN" dirty="0"/>
              <a:t>Spark</a:t>
            </a:r>
            <a:r>
              <a:rPr lang="zh-CN" altLang="zh-CN" dirty="0"/>
              <a:t>得到了众多大数据公司的支持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这些</a:t>
            </a:r>
            <a:r>
              <a:rPr lang="zh-CN" altLang="zh-CN" dirty="0"/>
              <a:t>公司包括</a:t>
            </a:r>
            <a:r>
              <a:rPr lang="en-US" altLang="zh-CN" dirty="0"/>
              <a:t>Hortonworks</a:t>
            </a:r>
            <a:r>
              <a:rPr lang="zh-CN" altLang="zh-CN" dirty="0"/>
              <a:t>、</a:t>
            </a:r>
            <a:r>
              <a:rPr lang="en-US" altLang="zh-CN" dirty="0"/>
              <a:t>IBM</a:t>
            </a:r>
            <a:r>
              <a:rPr lang="zh-CN" altLang="zh-CN" dirty="0"/>
              <a:t>、</a:t>
            </a:r>
            <a:r>
              <a:rPr lang="en-US" altLang="zh-CN" dirty="0"/>
              <a:t>Intel</a:t>
            </a:r>
            <a:r>
              <a:rPr lang="zh-CN" altLang="zh-CN" dirty="0"/>
              <a:t>、</a:t>
            </a:r>
            <a:r>
              <a:rPr lang="en-US" altLang="zh-CN" dirty="0"/>
              <a:t>Cloudera</a:t>
            </a:r>
            <a:r>
              <a:rPr lang="zh-CN" altLang="zh-CN" dirty="0"/>
              <a:t>、</a:t>
            </a:r>
            <a:r>
              <a:rPr lang="en-US" altLang="zh-CN" dirty="0" err="1"/>
              <a:t>MapR</a:t>
            </a:r>
            <a:r>
              <a:rPr lang="zh-CN" altLang="zh-CN" dirty="0"/>
              <a:t>、</a:t>
            </a:r>
            <a:r>
              <a:rPr lang="en-US" altLang="zh-CN" dirty="0"/>
              <a:t>Pivotal</a:t>
            </a:r>
            <a:r>
              <a:rPr lang="zh-CN" altLang="zh-CN" dirty="0"/>
              <a:t>、百度、阿里、腾讯、京东、携程、优酷土豆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当前</a:t>
            </a:r>
            <a:r>
              <a:rPr lang="zh-CN" altLang="zh-CN" dirty="0"/>
              <a:t>百度的</a:t>
            </a:r>
            <a:r>
              <a:rPr lang="en-US" altLang="zh-CN" dirty="0"/>
              <a:t>Spark</a:t>
            </a:r>
            <a:r>
              <a:rPr lang="zh-CN" altLang="zh-CN" dirty="0"/>
              <a:t>已应用于凤巢、大搜索、直达号、百度大数据等业务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阿里</a:t>
            </a:r>
            <a:r>
              <a:rPr lang="zh-CN" altLang="zh-CN" dirty="0"/>
              <a:t>利用</a:t>
            </a:r>
            <a:r>
              <a:rPr lang="en-US" altLang="zh-CN" dirty="0" err="1"/>
              <a:t>GraphX</a:t>
            </a:r>
            <a:r>
              <a:rPr lang="zh-CN" altLang="zh-CN" dirty="0"/>
              <a:t>构建了大规模的图计算和图挖掘系统，实现了很多生产系统的推荐算法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腾</a:t>
            </a:r>
            <a:r>
              <a:rPr lang="zh-CN" altLang="zh-CN" dirty="0"/>
              <a:t>讯</a:t>
            </a:r>
            <a:r>
              <a:rPr lang="en-US" altLang="zh-CN" dirty="0"/>
              <a:t>Spark</a:t>
            </a:r>
            <a:r>
              <a:rPr lang="zh-CN" altLang="zh-CN" dirty="0"/>
              <a:t>集群达到</a:t>
            </a:r>
            <a:r>
              <a:rPr lang="en-US" altLang="zh-CN" dirty="0"/>
              <a:t>8000</a:t>
            </a:r>
            <a:r>
              <a:rPr lang="zh-CN" altLang="zh-CN" dirty="0"/>
              <a:t>台的规模，是当前已知的世界上最大的</a:t>
            </a:r>
            <a:r>
              <a:rPr lang="en-US" altLang="zh-CN" dirty="0"/>
              <a:t>Spark</a:t>
            </a:r>
            <a:r>
              <a:rPr lang="zh-CN" altLang="zh-CN" dirty="0"/>
              <a:t>集群。</a:t>
            </a:r>
            <a:br>
              <a:rPr lang="zh-C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spark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特点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780" y="1303072"/>
            <a:ext cx="6330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微软雅黑" panose="020B0503020204020204" pitchFamily="34" charset="-122"/>
                <a:sym typeface="微软雅黑" panose="020B0503020204020204" pitchFamily="34" charset="-122"/>
              </a:rPr>
              <a:t>快</a:t>
            </a:r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lvl="0" indent="-285750">
              <a:buFontTx/>
              <a:buChar char="-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微软雅黑" panose="020B0503020204020204" pitchFamily="34" charset="-122"/>
                <a:sym typeface="微软雅黑" panose="020B0503020204020204" pitchFamily="34" charset="-122"/>
              </a:rPr>
              <a:t>易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微软雅黑" panose="020B0503020204020204" pitchFamily="34" charset="-122"/>
                <a:sym typeface="微软雅黑" panose="020B0503020204020204" pitchFamily="34" charset="-122"/>
              </a:rPr>
              <a:t>用</a:t>
            </a:r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lvl="0" indent="-285750">
              <a:buFontTx/>
              <a:buChar char="-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微软雅黑" panose="020B0503020204020204" pitchFamily="34" charset="-122"/>
                <a:sym typeface="微软雅黑" panose="020B0503020204020204" pitchFamily="34" charset="-122"/>
              </a:rPr>
              <a:t>通用</a:t>
            </a:r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lvl="0" indent="-285750">
              <a:buFontTx/>
              <a:buChar char="-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微软雅黑" panose="020B0503020204020204" pitchFamily="34" charset="-122"/>
                <a:sym typeface="微软雅黑" panose="020B0503020204020204" pitchFamily="34" charset="-122"/>
              </a:rPr>
              <a:t>兼容性</a:t>
            </a:r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52" y="1538377"/>
            <a:ext cx="3581959" cy="29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310505"/>
            <a:ext cx="9591040" cy="79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73" tIns="36037" rIns="72073" bIns="36037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ctrTitle" idx="4294967295"/>
          </p:nvPr>
        </p:nvSpPr>
        <p:spPr>
          <a:xfrm>
            <a:off x="810906" y="95100"/>
            <a:ext cx="5474970" cy="84518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S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park vs </a:t>
            </a:r>
            <a:r>
              <a:rPr kumimoji="1"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M</a:t>
            </a:r>
            <a:r>
              <a:rPr kumimoji="1" lang="en-US" altLang="zh-CN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Medium"/>
              </a:rPr>
              <a:t>apreduce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Medium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8495" y="95100"/>
            <a:ext cx="524526" cy="524526"/>
          </a:xfrm>
          <a:prstGeom prst="ellipse">
            <a:avLst/>
          </a:prstGeom>
          <a:noFill/>
          <a:ln w="31750">
            <a:solidFill>
              <a:srgbClr val="F9C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2" y="221003"/>
            <a:ext cx="253221" cy="280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8038" y="1303072"/>
            <a:ext cx="6330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/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en-US" altLang="zh-CN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lang="zh-CN" altLang="en-US"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/>
            <a:endParaRPr dirty="0" smtClean="0">
              <a:solidFill>
                <a:srgbClr val="000000"/>
              </a:solidFill>
              <a:latin typeface="+mn-ea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1" y="1296854"/>
            <a:ext cx="8132130" cy="33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1404</Words>
  <Application>Microsoft Office PowerPoint</Application>
  <PresentationFormat>自定义</PresentationFormat>
  <Paragraphs>455</Paragraphs>
  <Slides>50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 Hebrew</vt:lpstr>
      <vt:lpstr>Heiti SC Light</vt:lpstr>
      <vt:lpstr>Heiti SC Medium</vt:lpstr>
      <vt:lpstr>宋体</vt:lpstr>
      <vt:lpstr>微软雅黑</vt:lpstr>
      <vt:lpstr>Agency FB</vt:lpstr>
      <vt:lpstr>Arial</vt:lpstr>
      <vt:lpstr>Calibri</vt:lpstr>
      <vt:lpstr>Office 主题</vt:lpstr>
      <vt:lpstr>PowerPoint 演示文稿</vt:lpstr>
      <vt:lpstr>PowerPoint 演示文稿</vt:lpstr>
      <vt:lpstr>Spark概述</vt:lpstr>
      <vt:lpstr>Spark概述</vt:lpstr>
      <vt:lpstr>Spark是什么</vt:lpstr>
      <vt:lpstr>Spark是什么</vt:lpstr>
      <vt:lpstr>Spark是什么</vt:lpstr>
      <vt:lpstr>spark特点</vt:lpstr>
      <vt:lpstr>Spark vs Mapreduce</vt:lpstr>
      <vt:lpstr>MapReduce</vt:lpstr>
      <vt:lpstr>MapReduce 拓展应用(社交推荐系统)</vt:lpstr>
      <vt:lpstr>PowerPoint 演示文稿</vt:lpstr>
      <vt:lpstr>Spark vs MapReduce</vt:lpstr>
      <vt:lpstr>Spark 运行模式</vt:lpstr>
      <vt:lpstr>Spark 架构基本组件</vt:lpstr>
      <vt:lpstr>Spark核心</vt:lpstr>
      <vt:lpstr>Spark RDD</vt:lpstr>
      <vt:lpstr>Spark RDD</vt:lpstr>
      <vt:lpstr>Spark RDD</vt:lpstr>
      <vt:lpstr>Spark 集群架构</vt:lpstr>
      <vt:lpstr>Spark 集群架构</vt:lpstr>
      <vt:lpstr>Spark 集群架构</vt:lpstr>
      <vt:lpstr>Spark 集群架构</vt:lpstr>
      <vt:lpstr>Spark 算子</vt:lpstr>
      <vt:lpstr>Spark 算子</vt:lpstr>
      <vt:lpstr>Spark 算子</vt:lpstr>
      <vt:lpstr>Spark 算子</vt:lpstr>
      <vt:lpstr>Spark 算子</vt:lpstr>
      <vt:lpstr>Spark 算子   练习(热门栏目PUV用户PUV排名)</vt:lpstr>
      <vt:lpstr>Spark Mlib 初识</vt:lpstr>
      <vt:lpstr>MLlib: RDD-based API</vt:lpstr>
      <vt:lpstr>Feature extraction</vt:lpstr>
      <vt:lpstr>Feature extraction</vt:lpstr>
      <vt:lpstr>Feature extraction –TF-IDF</vt:lpstr>
      <vt:lpstr>Feature extraction –TF-IDF     实战(用户相似度)</vt:lpstr>
      <vt:lpstr>Feature extraction –TF-IDF     实战(用户相似度)</vt:lpstr>
      <vt:lpstr>Feature extraction</vt:lpstr>
      <vt:lpstr>Feature extraction- word2vec</vt:lpstr>
      <vt:lpstr>Feature extraction - word2vec</vt:lpstr>
      <vt:lpstr>LR</vt:lpstr>
      <vt:lpstr>LR  逻辑回归基本概念 </vt:lpstr>
      <vt:lpstr>LR</vt:lpstr>
      <vt:lpstr>LR 模型训练与评估</vt:lpstr>
      <vt:lpstr>LR 模型训练与评估</vt:lpstr>
      <vt:lpstr>LR 另一种角度理解</vt:lpstr>
      <vt:lpstr>LR 另一种角度理解</vt:lpstr>
      <vt:lpstr>LR 另一种角度理解</vt:lpstr>
      <vt:lpstr>LR 优化</vt:lpstr>
      <vt:lpstr>LR 优化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wader 徐</dc:creator>
  <cp:lastModifiedBy>JinPu Shi</cp:lastModifiedBy>
  <cp:revision>186</cp:revision>
  <dcterms:created xsi:type="dcterms:W3CDTF">2017-02-15T09:27:55Z</dcterms:created>
  <dcterms:modified xsi:type="dcterms:W3CDTF">2017-11-29T15:21:06Z</dcterms:modified>
</cp:coreProperties>
</file>